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Lato" panose="020B0604020202020204" charset="0"/>
      <p:regular r:id="rId14"/>
      <p:bold r:id="rId15"/>
      <p:italic r:id="rId16"/>
      <p:boldItalic r:id="rId17"/>
    </p:embeddedFont>
    <p:embeddedFont>
      <p:font typeface="Raleway"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0D249F-D377-4FDF-9DB4-75904875E62E}" v="1" dt="2021-02-25T15:44:57.795"/>
    <p1510:client id="{D18BF56F-8B4B-4C5D-96B1-5D2DA7D91651}" v="1" dt="2021-02-25T15:49:18.2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Teachers- Preview slides prior to lesson as there are teacher notes under each slide.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5f391192_05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22223"/>
                </a:solidFill>
                <a:highlight>
                  <a:srgbClr val="FFFFFF"/>
                </a:highlight>
                <a:latin typeface="Lato"/>
                <a:ea typeface="Lato"/>
                <a:cs typeface="Lato"/>
                <a:sym typeface="Lato"/>
              </a:rPr>
              <a:t>Review the steps required for these problems: identify the variables and the constraints; create equations or inequalities based on the problem’s constraints.  The next lesson would involve solving the equations/inequalities by graphing or algebraically.</a:t>
            </a:r>
            <a:endParaRPr sz="7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ed75ccf_013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606f1c2d_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222223"/>
                </a:solidFill>
                <a:highlight>
                  <a:srgbClr val="FFFFFF"/>
                </a:highlight>
                <a:latin typeface="Lato"/>
                <a:ea typeface="Lato"/>
                <a:cs typeface="Lato"/>
                <a:sym typeface="Lato"/>
              </a:rPr>
              <a:t>Students think pair share to come up with possible responses and share with the class.  </a:t>
            </a:r>
            <a:r>
              <a:rPr lang="en" sz="1200" b="1" i="1">
                <a:solidFill>
                  <a:srgbClr val="222223"/>
                </a:solidFill>
                <a:highlight>
                  <a:srgbClr val="FFFFFF"/>
                </a:highlight>
                <a:latin typeface="Lato"/>
                <a:ea typeface="Lato"/>
                <a:cs typeface="Lato"/>
                <a:sym typeface="Lato"/>
              </a:rPr>
              <a:t>Example:  x is the cost of one brand of dog food and y is the cost of another brand.  If you buy three of the second brand and one of the first brand, together they cost less than $32.</a:t>
            </a:r>
            <a:endParaRPr sz="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5ed75ccf_0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222223"/>
                </a:solidFill>
                <a:highlight>
                  <a:srgbClr val="FFFFFF"/>
                </a:highlight>
                <a:latin typeface="Lato"/>
                <a:ea typeface="Lato"/>
                <a:cs typeface="Lato"/>
                <a:sym typeface="Lato"/>
              </a:rPr>
              <a:t>In today’s lesson, we will write inequalities to represent situations with Working Dogs. </a:t>
            </a:r>
            <a:endParaRPr sz="8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rgbClr val="222223"/>
              </a:buClr>
              <a:buSzPts val="1200"/>
              <a:buFont typeface="Lato"/>
              <a:buChar char="●"/>
            </a:pPr>
            <a:r>
              <a:rPr lang="en" sz="1200">
                <a:solidFill>
                  <a:srgbClr val="222223"/>
                </a:solidFill>
                <a:highlight>
                  <a:srgbClr val="FFFFFF"/>
                </a:highlight>
                <a:latin typeface="Lato"/>
                <a:ea typeface="Lato"/>
                <a:cs typeface="Lato"/>
                <a:sym typeface="Lato"/>
              </a:rPr>
              <a:t>Students think pair share with a partner to come up with the variables that can represent each different post height. </a:t>
            </a:r>
            <a:r>
              <a:rPr lang="en" sz="1200" b="1" i="1">
                <a:solidFill>
                  <a:srgbClr val="222223"/>
                </a:solidFill>
                <a:highlight>
                  <a:srgbClr val="FFFFFF"/>
                </a:highlight>
                <a:latin typeface="Lato"/>
                <a:ea typeface="Lato"/>
                <a:cs typeface="Lato"/>
                <a:sym typeface="Lato"/>
              </a:rPr>
              <a:t>Example: x=smaller height in inches    y= taller height in inches </a:t>
            </a:r>
            <a:endParaRPr sz="1200" b="1" i="1">
              <a:solidFill>
                <a:srgbClr val="222223"/>
              </a:solidFill>
              <a:highlight>
                <a:srgbClr val="FFFFFF"/>
              </a:highlight>
              <a:latin typeface="Lato"/>
              <a:ea typeface="Lato"/>
              <a:cs typeface="Lato"/>
              <a:sym typeface="Lato"/>
            </a:endParaRPr>
          </a:p>
          <a:p>
            <a:pPr marL="457200" lvl="0" indent="-304800" algn="l" rtl="0">
              <a:lnSpc>
                <a:spcPct val="150000"/>
              </a:lnSpc>
              <a:spcBef>
                <a:spcPts val="0"/>
              </a:spcBef>
              <a:spcAft>
                <a:spcPts val="0"/>
              </a:spcAft>
              <a:buClr>
                <a:srgbClr val="222223"/>
              </a:buClr>
              <a:buSzPts val="1200"/>
              <a:buFont typeface="Lato"/>
              <a:buChar char="●"/>
            </a:pPr>
            <a:r>
              <a:rPr lang="en" b="1" i="1">
                <a:solidFill>
                  <a:srgbClr val="222223"/>
                </a:solidFill>
                <a:highlight>
                  <a:srgbClr val="FFFFFF"/>
                </a:highlight>
                <a:latin typeface="Lato"/>
                <a:ea typeface="Lato"/>
                <a:cs typeface="Lato"/>
                <a:sym typeface="Lato"/>
              </a:rPr>
              <a:t>For example, students may write 8x + 8y &lt; 32. However, the variables given only represent heights in inches while the 32 is a dollar amount.  Students need to include the price per inch of each post in their inequality.  It is 9 cents per inch for the 4×4 posts.</a:t>
            </a:r>
            <a:endParaRPr b="1" i="1">
              <a:solidFill>
                <a:srgbClr val="222223"/>
              </a:solidFill>
              <a:highlight>
                <a:srgbClr val="FFFFFF"/>
              </a:highlight>
              <a:latin typeface="Lato"/>
              <a:ea typeface="Lato"/>
              <a:cs typeface="Lato"/>
              <a:sym typeface="Lato"/>
            </a:endParaRPr>
          </a:p>
          <a:p>
            <a:pPr marL="914400" lvl="1" indent="-304800" algn="l" rtl="0">
              <a:lnSpc>
                <a:spcPct val="150000"/>
              </a:lnSpc>
              <a:spcBef>
                <a:spcPts val="0"/>
              </a:spcBef>
              <a:spcAft>
                <a:spcPts val="0"/>
              </a:spcAft>
              <a:buClr>
                <a:srgbClr val="222223"/>
              </a:buClr>
              <a:buSzPts val="1200"/>
              <a:buFont typeface="Lato"/>
              <a:buChar char="○"/>
            </a:pPr>
            <a:r>
              <a:rPr lang="en" b="1" i="1">
                <a:solidFill>
                  <a:srgbClr val="222223"/>
                </a:solidFill>
                <a:highlight>
                  <a:srgbClr val="FFFFFF"/>
                </a:highlight>
                <a:latin typeface="Lato"/>
                <a:ea typeface="Lato"/>
                <a:cs typeface="Lato"/>
                <a:sym typeface="Lato"/>
              </a:rPr>
              <a:t>Example: (.09)8x + (.09)8y &lt; 32                        OR              8x + 8y &lt; 32/.09</a:t>
            </a:r>
            <a:endParaRPr b="1" i="1">
              <a:solidFill>
                <a:srgbClr val="222223"/>
              </a:solidFill>
              <a:highlight>
                <a:srgbClr val="FFFFFF"/>
              </a:highlight>
              <a:latin typeface="Lato"/>
              <a:ea typeface="Lato"/>
              <a:cs typeface="Lato"/>
              <a:sym typeface="Lato"/>
            </a:endParaRPr>
          </a:p>
          <a:p>
            <a:pPr marL="457200" lvl="0" indent="0" algn="l" rtl="0">
              <a:spcBef>
                <a:spcPts val="2400"/>
              </a:spcBef>
              <a:spcAft>
                <a:spcPts val="0"/>
              </a:spcAft>
              <a:buNone/>
            </a:pPr>
            <a:endParaRPr sz="1200" b="1" i="1">
              <a:solidFill>
                <a:srgbClr val="222223"/>
              </a:solidFill>
              <a:highlight>
                <a:srgbClr val="FFFFFF"/>
              </a:highlight>
              <a:latin typeface="Lato"/>
              <a:ea typeface="Lato"/>
              <a:cs typeface="Lato"/>
              <a:sym typeface="La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800"/>
              </a:spcBef>
              <a:spcAft>
                <a:spcPts val="0"/>
              </a:spcAft>
              <a:buNone/>
            </a:pPr>
            <a:r>
              <a:rPr lang="en">
                <a:solidFill>
                  <a:srgbClr val="222223"/>
                </a:solidFill>
                <a:highlight>
                  <a:srgbClr val="FFFFFF"/>
                </a:highlight>
                <a:latin typeface="Lato"/>
                <a:ea typeface="Lato"/>
                <a:cs typeface="Lato"/>
                <a:sym typeface="Lato"/>
              </a:rPr>
              <a:t>Ask students for suggestions about how to represent the new information in the inequality.  Students need to incorporate the information about the taller posts in terms of the shorter post. </a:t>
            </a:r>
            <a:r>
              <a:rPr lang="en" b="1" i="1">
                <a:solidFill>
                  <a:srgbClr val="222223"/>
                </a:solidFill>
                <a:highlight>
                  <a:srgbClr val="FFFFFF"/>
                </a:highlight>
                <a:latin typeface="Lato"/>
                <a:ea typeface="Lato"/>
                <a:cs typeface="Lato"/>
                <a:sym typeface="Lato"/>
              </a:rPr>
              <a:t>Example: y= x + 7 because the taller post is 7 inches taller than the shorter post  OR x= y – 7</a:t>
            </a:r>
            <a:endParaRPr b="1" i="1">
              <a:solidFill>
                <a:srgbClr val="222223"/>
              </a:solidFill>
              <a:highlight>
                <a:srgbClr val="FFFFFF"/>
              </a:highlight>
              <a:latin typeface="Lato"/>
              <a:ea typeface="Lato"/>
              <a:cs typeface="Lato"/>
              <a:sym typeface="Lato"/>
            </a:endParaRPr>
          </a:p>
          <a:p>
            <a:pPr marL="0" lvl="0" indent="0" algn="l" rtl="0">
              <a:spcBef>
                <a:spcPts val="240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c0741b111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c0741b111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800"/>
              </a:spcBef>
              <a:spcAft>
                <a:spcPts val="2400"/>
              </a:spcAft>
              <a:buNone/>
            </a:pPr>
            <a:r>
              <a:rPr lang="en">
                <a:solidFill>
                  <a:srgbClr val="222223"/>
                </a:solidFill>
                <a:latin typeface="Lato"/>
                <a:ea typeface="Lato"/>
                <a:cs typeface="Lato"/>
                <a:sym typeface="Lato"/>
              </a:rPr>
              <a:t>As students discus with their partners which way they want to rewrite the inequality, talk about which may be preferable and why.  Ask students if either way would be more helpful when graphing the inequality. </a:t>
            </a:r>
            <a:r>
              <a:rPr lang="en" b="1" i="1">
                <a:solidFill>
                  <a:srgbClr val="222223"/>
                </a:solidFill>
                <a:highlight>
                  <a:srgbClr val="FFFFFF"/>
                </a:highlight>
                <a:latin typeface="Lato"/>
                <a:ea typeface="Lato"/>
                <a:cs typeface="Lato"/>
                <a:sym typeface="Lato"/>
              </a:rPr>
              <a:t>Example: 8x + 8(x+7) &lt; 355.56  **Equation will appear on slide when you click the slide. </a:t>
            </a:r>
            <a:r>
              <a:rPr lang="en" sz="1200">
                <a:solidFill>
                  <a:srgbClr val="222223"/>
                </a:solidFill>
                <a:highlight>
                  <a:srgbClr val="FFFFFF"/>
                </a:highlight>
                <a:latin typeface="Lato"/>
                <a:ea typeface="Lato"/>
                <a:cs typeface="Lato"/>
                <a:sym typeface="Lato"/>
              </a:rPr>
              <a:t>Students may solve for x algebraically. *</a:t>
            </a:r>
            <a:r>
              <a:rPr lang="en" sz="1200" i="1">
                <a:solidFill>
                  <a:srgbClr val="222223"/>
                </a:solidFill>
                <a:highlight>
                  <a:srgbClr val="FFFFFF"/>
                </a:highlight>
                <a:latin typeface="Lato"/>
                <a:ea typeface="Lato"/>
                <a:cs typeface="Lato"/>
                <a:sym typeface="Lato"/>
              </a:rPr>
              <a:t>Equation solved step by step on next slide. </a:t>
            </a:r>
            <a:endParaRPr sz="800" i="1">
              <a:solidFill>
                <a:srgbClr val="222223"/>
              </a:solidFill>
              <a:highlight>
                <a:srgbClr val="FFFFFF"/>
              </a:highlight>
              <a:latin typeface="Lato"/>
              <a:ea typeface="Lato"/>
              <a:cs typeface="Lato"/>
              <a:sym typeface="La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0741b111d_0_3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c0741b111d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800"/>
              </a:spcBef>
              <a:spcAft>
                <a:spcPts val="2400"/>
              </a:spcAft>
              <a:buNone/>
            </a:pPr>
            <a:endParaRPr sz="800">
              <a:solidFill>
                <a:srgbClr val="222223"/>
              </a:solidFill>
              <a:highlight>
                <a:srgbClr val="FFFFFF"/>
              </a:highlight>
              <a:latin typeface="Lato"/>
              <a:ea typeface="Lato"/>
              <a:cs typeface="Lato"/>
              <a:sym typeface="La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5f391192_01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800"/>
              </a:spcBef>
              <a:spcAft>
                <a:spcPts val="0"/>
              </a:spcAft>
              <a:buClr>
                <a:srgbClr val="222223"/>
              </a:buClr>
              <a:buSzPts val="1400"/>
              <a:buFont typeface="Lato"/>
              <a:buChar char="●"/>
            </a:pPr>
            <a:r>
              <a:rPr lang="en">
                <a:solidFill>
                  <a:srgbClr val="222223"/>
                </a:solidFill>
                <a:highlight>
                  <a:srgbClr val="FFFFFF"/>
                </a:highlight>
                <a:latin typeface="Lato"/>
                <a:ea typeface="Lato"/>
                <a:cs typeface="Lato"/>
                <a:sym typeface="Lato"/>
              </a:rPr>
              <a:t>As students work through this problem, they may need reminders to name the variables and constraints in this scenario. Ask students why this scenario requires inequalities rather than equations.</a:t>
            </a:r>
            <a:endParaRPr>
              <a:solidFill>
                <a:srgbClr val="222223"/>
              </a:solidFill>
              <a:highlight>
                <a:srgbClr val="FFFFFF"/>
              </a:highlight>
              <a:latin typeface="Lato"/>
              <a:ea typeface="Lato"/>
              <a:cs typeface="Lato"/>
              <a:sym typeface="Lato"/>
            </a:endParaRPr>
          </a:p>
          <a:p>
            <a:pPr marL="457200" lvl="0" indent="-317500" algn="l" rtl="0">
              <a:lnSpc>
                <a:spcPct val="150000"/>
              </a:lnSpc>
              <a:spcBef>
                <a:spcPts val="0"/>
              </a:spcBef>
              <a:spcAft>
                <a:spcPts val="0"/>
              </a:spcAft>
              <a:buClr>
                <a:srgbClr val="222223"/>
              </a:buClr>
              <a:buSzPts val="1400"/>
              <a:buFont typeface="Lato"/>
              <a:buChar char="●"/>
            </a:pPr>
            <a:r>
              <a:rPr lang="en" b="1" i="1">
                <a:solidFill>
                  <a:srgbClr val="222223"/>
                </a:solidFill>
                <a:highlight>
                  <a:srgbClr val="FFFFFF"/>
                </a:highlight>
                <a:latin typeface="Lato"/>
                <a:ea typeface="Lato"/>
                <a:cs typeface="Lato"/>
                <a:sym typeface="Lato"/>
              </a:rPr>
              <a:t>Example Solution: x = number of ramps      	y = number of platforms</a:t>
            </a:r>
            <a:endParaRPr b="1" i="1">
              <a:solidFill>
                <a:srgbClr val="222223"/>
              </a:solidFill>
              <a:highlight>
                <a:srgbClr val="FFFFFF"/>
              </a:highlight>
              <a:latin typeface="Lato"/>
              <a:ea typeface="Lato"/>
              <a:cs typeface="Lato"/>
              <a:sym typeface="Lato"/>
            </a:endParaRPr>
          </a:p>
          <a:p>
            <a:pPr marL="914400" lvl="1" indent="-317500" algn="l" rtl="0">
              <a:lnSpc>
                <a:spcPct val="150000"/>
              </a:lnSpc>
              <a:spcBef>
                <a:spcPts val="0"/>
              </a:spcBef>
              <a:spcAft>
                <a:spcPts val="0"/>
              </a:spcAft>
              <a:buClr>
                <a:srgbClr val="222223"/>
              </a:buClr>
              <a:buSzPts val="1400"/>
              <a:buFont typeface="Lato"/>
              <a:buChar char="○"/>
            </a:pPr>
            <a:r>
              <a:rPr lang="en" b="1" i="1">
                <a:solidFill>
                  <a:srgbClr val="222223"/>
                </a:solidFill>
                <a:highlight>
                  <a:srgbClr val="FFFFFF"/>
                </a:highlight>
                <a:latin typeface="Lato"/>
                <a:ea typeface="Lato"/>
                <a:cs typeface="Lato"/>
                <a:sym typeface="Lato"/>
              </a:rPr>
              <a:t>3x + 4y</a:t>
            </a:r>
            <a:r>
              <a:rPr lang="en" b="1" i="1" u="sng">
                <a:solidFill>
                  <a:srgbClr val="222223"/>
                </a:solidFill>
                <a:highlight>
                  <a:srgbClr val="FFFFFF"/>
                </a:highlight>
                <a:latin typeface="Lato"/>
                <a:ea typeface="Lato"/>
                <a:cs typeface="Lato"/>
                <a:sym typeface="Lato"/>
              </a:rPr>
              <a:t> &lt;</a:t>
            </a:r>
            <a:r>
              <a:rPr lang="en" b="1" i="1">
                <a:solidFill>
                  <a:srgbClr val="222223"/>
                </a:solidFill>
                <a:highlight>
                  <a:srgbClr val="FFFFFF"/>
                </a:highlight>
                <a:latin typeface="Lato"/>
                <a:ea typeface="Lato"/>
                <a:cs typeface="Lato"/>
                <a:sym typeface="Lato"/>
              </a:rPr>
              <a:t> 24   and 2x + 6y </a:t>
            </a:r>
            <a:r>
              <a:rPr lang="en" b="1" i="1" u="sng">
                <a:solidFill>
                  <a:srgbClr val="222223"/>
                </a:solidFill>
                <a:highlight>
                  <a:srgbClr val="FFFFFF"/>
                </a:highlight>
                <a:latin typeface="Lato"/>
                <a:ea typeface="Lato"/>
                <a:cs typeface="Lato"/>
                <a:sym typeface="Lato"/>
              </a:rPr>
              <a:t>&lt; </a:t>
            </a:r>
            <a:r>
              <a:rPr lang="en" b="1" i="1">
                <a:solidFill>
                  <a:srgbClr val="222223"/>
                </a:solidFill>
                <a:highlight>
                  <a:srgbClr val="FFFFFF"/>
                </a:highlight>
                <a:latin typeface="Lato"/>
                <a:ea typeface="Lato"/>
                <a:cs typeface="Lato"/>
                <a:sym typeface="Lato"/>
              </a:rPr>
              <a:t>60</a:t>
            </a:r>
            <a:endParaRPr b="1" i="1">
              <a:solidFill>
                <a:srgbClr val="222223"/>
              </a:solidFill>
              <a:highlight>
                <a:srgbClr val="FFFFFF"/>
              </a:highlight>
              <a:latin typeface="Lato"/>
              <a:ea typeface="Lato"/>
              <a:cs typeface="Lato"/>
              <a:sym typeface="Lato"/>
            </a:endParaRPr>
          </a:p>
          <a:p>
            <a:pPr marL="457200" lvl="0" indent="-292100" algn="l" rtl="0">
              <a:lnSpc>
                <a:spcPct val="150000"/>
              </a:lnSpc>
              <a:spcBef>
                <a:spcPts val="0"/>
              </a:spcBef>
              <a:spcAft>
                <a:spcPts val="0"/>
              </a:spcAft>
              <a:buClr>
                <a:srgbClr val="222223"/>
              </a:buClr>
              <a:buSzPts val="1000"/>
              <a:buFont typeface="Lato"/>
              <a:buChar char="●"/>
            </a:pPr>
            <a:r>
              <a:rPr lang="en">
                <a:solidFill>
                  <a:srgbClr val="222223"/>
                </a:solidFill>
                <a:highlight>
                  <a:srgbClr val="FFFFFF"/>
                </a:highlight>
                <a:latin typeface="Lato"/>
                <a:ea typeface="Lato"/>
                <a:cs typeface="Lato"/>
                <a:sym typeface="Lato"/>
              </a:rPr>
              <a:t>Next steps:  Graph the inequalities to find the solution set, or solve algebraically.</a:t>
            </a:r>
            <a:endParaRPr sz="700" b="1" i="1">
              <a:solidFill>
                <a:srgbClr val="222223"/>
              </a:solidFill>
              <a:highlight>
                <a:srgbClr val="FFFFFF"/>
              </a:highlight>
              <a:latin typeface="Lato"/>
              <a:ea typeface="Lato"/>
              <a:cs typeface="Lato"/>
              <a:sym typeface="Lato"/>
            </a:endParaRPr>
          </a:p>
          <a:p>
            <a:pPr marL="0" lvl="0" indent="0" algn="l" rtl="0">
              <a:lnSpc>
                <a:spcPct val="150000"/>
              </a:lnSpc>
              <a:spcBef>
                <a:spcPts val="2400"/>
              </a:spcBef>
              <a:spcAft>
                <a:spcPts val="2400"/>
              </a:spcAft>
              <a:buNone/>
            </a:pPr>
            <a:endParaRPr>
              <a:solidFill>
                <a:srgbClr val="222223"/>
              </a:solidFill>
              <a:highlight>
                <a:srgbClr val="FFFFFF"/>
              </a:highlight>
              <a:latin typeface="Lato"/>
              <a:ea typeface="Lato"/>
              <a:cs typeface="Lato"/>
              <a:sym typeface="La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4400">
                <a:solidFill>
                  <a:schemeClr val="dk2"/>
                </a:solidFill>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a:endParaRPr/>
          </a:p>
        </p:txBody>
      </p:sp>
      <p:sp>
        <p:nvSpPr>
          <p:cNvPr id="11" name="Google Shape;11;p2"/>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659861" y="2533163"/>
            <a:ext cx="7218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 y="2533163"/>
            <a:ext cx="7218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1425" y="2533163"/>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chemeClr val="accent1"/>
        </a:solidFill>
        <a:effectLst/>
      </p:bgPr>
    </p:bg>
    <p:spTree>
      <p:nvGrpSpPr>
        <p:cNvPr id="1" name="Shape 78"/>
        <p:cNvGrpSpPr/>
        <p:nvPr/>
      </p:nvGrpSpPr>
      <p:grpSpPr>
        <a:xfrm>
          <a:off x="0" y="0"/>
          <a:ext cx="0" cy="0"/>
          <a:chOff x="0" y="0"/>
          <a:chExt cx="0" cy="0"/>
        </a:xfrm>
      </p:grpSpPr>
      <p:sp>
        <p:nvSpPr>
          <p:cNvPr id="79" name="Google Shape;79;p11"/>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1"/>
          <p:cNvSpPr/>
          <p:nvPr/>
        </p:nvSpPr>
        <p:spPr>
          <a:xfrm>
            <a:off x="0" y="5066325"/>
            <a:ext cx="893700" cy="77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p:nvPr/>
        </p:nvSpPr>
        <p:spPr>
          <a:xfrm>
            <a:off x="893710" y="5066325"/>
            <a:ext cx="64626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a:off x="0" y="0"/>
            <a:ext cx="9144000" cy="3993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endParaRPr/>
          </a:p>
        </p:txBody>
      </p:sp>
      <p:sp>
        <p:nvSpPr>
          <p:cNvPr id="19" name="Google Shape;19;p3"/>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6096271" y="39928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 y="39928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i="1"/>
            </a:lvl4pPr>
            <a:lvl5pPr marL="2286000" lvl="4" indent="-381000" algn="ctr" rtl="0">
              <a:spcBef>
                <a:spcPts val="0"/>
              </a:spcBef>
              <a:spcAft>
                <a:spcPts val="0"/>
              </a:spcAft>
              <a:buSzPts val="2400"/>
              <a:buChar char="○"/>
              <a:defRPr i="1"/>
            </a:lvl5pPr>
            <a:lvl6pPr marL="2743200" lvl="5" indent="-381000" algn="ctr" rtl="0">
              <a:spcBef>
                <a:spcPts val="0"/>
              </a:spcBef>
              <a:spcAft>
                <a:spcPts val="0"/>
              </a:spcAft>
              <a:buSzPts val="2400"/>
              <a:buChar char="■"/>
              <a:defRPr i="1"/>
            </a:lvl6pPr>
            <a:lvl7pPr marL="3200400" lvl="6" indent="-381000" algn="ctr" rtl="0">
              <a:spcBef>
                <a:spcPts val="0"/>
              </a:spcBef>
              <a:spcAft>
                <a:spcPts val="0"/>
              </a:spcAft>
              <a:buSzPts val="2400"/>
              <a:buChar char="●"/>
              <a:defRPr i="1"/>
            </a:lvl7pPr>
            <a:lvl8pPr marL="3657600" lvl="7" indent="-381000" algn="ctr" rtl="0">
              <a:spcBef>
                <a:spcPts val="0"/>
              </a:spcBef>
              <a:spcAft>
                <a:spcPts val="0"/>
              </a:spcAft>
              <a:buSzPts val="2400"/>
              <a:buChar char="○"/>
              <a:defRPr i="1"/>
            </a:lvl8pPr>
            <a:lvl9pPr marL="4114800" lvl="8" indent="-381000" algn="ctr">
              <a:spcBef>
                <a:spcPts val="0"/>
              </a:spcBef>
              <a:spcAft>
                <a:spcPts val="0"/>
              </a:spcAft>
              <a:buSzPts val="2400"/>
              <a:buChar char="■"/>
              <a:defRPr i="1"/>
            </a:lvl9pPr>
          </a:lstStyle>
          <a:p>
            <a:endParaRPr/>
          </a:p>
        </p:txBody>
      </p:sp>
      <p:sp>
        <p:nvSpPr>
          <p:cNvPr id="25" name="Google Shape;25;p4"/>
          <p:cNvSpPr txBox="1"/>
          <p:nvPr/>
        </p:nvSpPr>
        <p:spPr>
          <a:xfrm>
            <a:off x="3593400" y="118141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chemeClr val="accent6"/>
                </a:solidFill>
              </a:rPr>
              <a:t>“</a:t>
            </a:r>
            <a:endParaRPr sz="9600" b="1">
              <a:solidFill>
                <a:schemeClr val="accent6"/>
              </a:solidFill>
            </a:endParaRPr>
          </a:p>
        </p:txBody>
      </p:sp>
      <p:sp>
        <p:nvSpPr>
          <p:cNvPr id="26" name="Google Shape;26;p4"/>
          <p:cNvSpPr/>
          <p:nvPr/>
        </p:nvSpPr>
        <p:spPr>
          <a:xfrm>
            <a:off x="5723283" y="1599675"/>
            <a:ext cx="17103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7434177" y="1599675"/>
            <a:ext cx="17103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0" y="1599675"/>
            <a:ext cx="17103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1710425" y="1599675"/>
            <a:ext cx="17103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Clr>
                <a:schemeClr val="accent6"/>
              </a:buClr>
              <a:buSzPts val="1800"/>
              <a:buChar char="▷"/>
              <a:defRPr>
                <a:solidFill>
                  <a:schemeClr val="dk1"/>
                </a:solidFill>
              </a:defRPr>
            </a:lvl1pPr>
            <a:lvl2pPr marL="914400" lvl="1" indent="-381000">
              <a:spcBef>
                <a:spcPts val="0"/>
              </a:spcBef>
              <a:spcAft>
                <a:spcPts val="0"/>
              </a:spcAft>
              <a:buClr>
                <a:schemeClr val="dk1"/>
              </a:buClr>
              <a:buSzPts val="2400"/>
              <a:buChar char="○"/>
              <a:defRPr>
                <a:solidFill>
                  <a:schemeClr val="dk1"/>
                </a:solidFill>
              </a:defRPr>
            </a:lvl2pPr>
            <a:lvl3pPr marL="1371600" lvl="2" indent="-381000">
              <a:spcBef>
                <a:spcPts val="0"/>
              </a:spcBef>
              <a:spcAft>
                <a:spcPts val="0"/>
              </a:spcAft>
              <a:buClr>
                <a:schemeClr val="dk1"/>
              </a:buClr>
              <a:buSzPts val="2400"/>
              <a:buChar char="■"/>
              <a:defRPr>
                <a:solidFill>
                  <a:schemeClr val="dk1"/>
                </a:solidFill>
              </a:defRPr>
            </a:lvl3pPr>
            <a:lvl4pPr marL="1828800" lvl="3" indent="-381000">
              <a:spcBef>
                <a:spcPts val="0"/>
              </a:spcBef>
              <a:spcAft>
                <a:spcPts val="0"/>
              </a:spcAft>
              <a:buClr>
                <a:schemeClr val="dk1"/>
              </a:buClr>
              <a:buSzPts val="2400"/>
              <a:buChar char="●"/>
              <a:defRPr>
                <a:solidFill>
                  <a:schemeClr val="dk1"/>
                </a:solidFill>
              </a:defRPr>
            </a:lvl4pPr>
            <a:lvl5pPr marL="2286000" lvl="4" indent="-381000">
              <a:spcBef>
                <a:spcPts val="0"/>
              </a:spcBef>
              <a:spcAft>
                <a:spcPts val="0"/>
              </a:spcAft>
              <a:buClr>
                <a:schemeClr val="dk1"/>
              </a:buClr>
              <a:buSzPts val="2400"/>
              <a:buChar char="○"/>
              <a:defRPr>
                <a:solidFill>
                  <a:schemeClr val="dk1"/>
                </a:solidFill>
              </a:defRPr>
            </a:lvl5pPr>
            <a:lvl6pPr marL="2743200" lvl="5" indent="-381000">
              <a:spcBef>
                <a:spcPts val="0"/>
              </a:spcBef>
              <a:spcAft>
                <a:spcPts val="0"/>
              </a:spcAft>
              <a:buClr>
                <a:schemeClr val="dk1"/>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a:endParaRPr/>
          </a:p>
        </p:txBody>
      </p:sp>
      <p:sp>
        <p:nvSpPr>
          <p:cNvPr id="34" name="Google Shape;34;p5"/>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9"/>
        <p:cNvGrpSpPr/>
        <p:nvPr/>
      </p:nvGrpSpPr>
      <p:grpSpPr>
        <a:xfrm>
          <a:off x="0" y="0"/>
          <a:ext cx="0" cy="0"/>
          <a:chOff x="0" y="0"/>
          <a:chExt cx="0" cy="0"/>
        </a:xfrm>
      </p:grpSpPr>
      <p:sp>
        <p:nvSpPr>
          <p:cNvPr id="40" name="Google Shape;40;p6"/>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6" name="Google Shape;46;p6"/>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8"/>
        <p:cNvGrpSpPr/>
        <p:nvPr/>
      </p:nvGrpSpPr>
      <p:grpSpPr>
        <a:xfrm>
          <a:off x="0" y="0"/>
          <a:ext cx="0" cy="0"/>
          <a:chOff x="0" y="0"/>
          <a:chExt cx="0" cy="0"/>
        </a:xfrm>
      </p:grpSpPr>
      <p:sp>
        <p:nvSpPr>
          <p:cNvPr id="49" name="Google Shape;49;p7"/>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893700"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5" name="Google Shape;55;p7"/>
          <p:cNvSpPr txBox="1">
            <a:spLocks noGrp="1"/>
          </p:cNvSpPr>
          <p:nvPr>
            <p:ph type="body" idx="2"/>
          </p:nvPr>
        </p:nvSpPr>
        <p:spPr>
          <a:xfrm>
            <a:off x="3386404"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6" name="Google Shape;56;p7"/>
          <p:cNvSpPr txBox="1">
            <a:spLocks noGrp="1"/>
          </p:cNvSpPr>
          <p:nvPr>
            <p:ph type="body" idx="3"/>
          </p:nvPr>
        </p:nvSpPr>
        <p:spPr>
          <a:xfrm>
            <a:off x="5879107"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7" name="Google Shape;57;p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64" name="Google Shape;64;p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5"/>
        <p:cNvGrpSpPr/>
        <p:nvPr/>
      </p:nvGrpSpPr>
      <p:grpSpPr>
        <a:xfrm>
          <a:off x="0" y="0"/>
          <a:ext cx="0" cy="0"/>
          <a:chOff x="0" y="0"/>
          <a:chExt cx="0" cy="0"/>
        </a:xfrm>
      </p:grpSpPr>
      <p:sp>
        <p:nvSpPr>
          <p:cNvPr id="66" name="Google Shape;66;p9"/>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9"/>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9"/>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txBox="1">
            <a:spLocks noGrp="1"/>
          </p:cNvSpPr>
          <p:nvPr>
            <p:ph type="body" idx="1"/>
          </p:nvPr>
        </p:nvSpPr>
        <p:spPr>
          <a:xfrm>
            <a:off x="893700" y="4649963"/>
            <a:ext cx="6462600" cy="350700"/>
          </a:xfrm>
          <a:prstGeom prst="rect">
            <a:avLst/>
          </a:prstGeom>
        </p:spPr>
        <p:txBody>
          <a:bodyPr spcFirstLastPara="1" wrap="square" lIns="91425" tIns="91425" rIns="91425" bIns="91425" anchor="b" anchorCtr="0">
            <a:noAutofit/>
          </a:bodyPr>
          <a:lstStyle>
            <a:lvl1pPr marL="457200" lvl="0" indent="-228600">
              <a:spcBef>
                <a:spcPts val="360"/>
              </a:spcBef>
              <a:spcAft>
                <a:spcPts val="0"/>
              </a:spcAft>
              <a:buClr>
                <a:schemeClr val="dk2"/>
              </a:buClr>
              <a:buSzPts val="1400"/>
              <a:buNone/>
              <a:defRPr sz="1400">
                <a:solidFill>
                  <a:schemeClr val="dk2"/>
                </a:solidFill>
              </a:defRPr>
            </a:lvl1pPr>
          </a:lstStyle>
          <a:p>
            <a:endParaRPr/>
          </a:p>
        </p:txBody>
      </p:sp>
      <p:sp>
        <p:nvSpPr>
          <p:cNvPr id="71" name="Google Shape;71;p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0"/>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0"/>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0"/>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1pPr>
            <a:lvl2pPr lvl="1">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2pPr>
            <a:lvl3pPr lvl="2">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3pPr>
            <a:lvl4pPr lvl="3">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4pPr>
            <a:lvl5pPr lvl="4">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5pPr>
            <a:lvl6pPr lvl="5">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6pPr>
            <a:lvl7pPr lvl="6">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7pPr>
            <a:lvl8pPr lvl="7">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8pPr>
            <a:lvl9pPr lvl="8">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6"/>
              </a:buClr>
              <a:buSzPts val="2400"/>
              <a:buFont typeface="Lato"/>
              <a:buChar char="▷"/>
              <a:defRPr sz="2400">
                <a:solidFill>
                  <a:schemeClr val="dk1"/>
                </a:solidFill>
                <a:latin typeface="Lato"/>
                <a:ea typeface="Lato"/>
                <a:cs typeface="Lato"/>
                <a:sym typeface="Lato"/>
              </a:defRPr>
            </a:lvl1pPr>
            <a:lvl2pPr marL="914400" lvl="1"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2pPr>
            <a:lvl3pPr marL="1371600" lvl="2"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3pPr>
            <a:lvl4pPr marL="1828800" lvl="3"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4pPr>
            <a:lvl5pPr marL="2286000" lvl="4"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5pPr>
            <a:lvl6pPr marL="2743200" lvl="5"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6pPr>
            <a:lvl7pPr marL="3200400" lvl="6"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7pPr>
            <a:lvl8pPr marL="3657600" lvl="7"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8pPr>
            <a:lvl9pPr marL="4114800" lvl="8"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6"/>
                </a:solidFill>
                <a:latin typeface="Lato"/>
                <a:ea typeface="Lato"/>
                <a:cs typeface="Lato"/>
                <a:sym typeface="Lato"/>
              </a:defRPr>
            </a:lvl1pPr>
            <a:lvl2pPr lvl="1" algn="r">
              <a:buNone/>
              <a:defRPr sz="1300">
                <a:solidFill>
                  <a:schemeClr val="accent6"/>
                </a:solidFill>
                <a:latin typeface="Lato"/>
                <a:ea typeface="Lato"/>
                <a:cs typeface="Lato"/>
                <a:sym typeface="Lato"/>
              </a:defRPr>
            </a:lvl2pPr>
            <a:lvl3pPr lvl="2" algn="r">
              <a:buNone/>
              <a:defRPr sz="1300">
                <a:solidFill>
                  <a:schemeClr val="accent6"/>
                </a:solidFill>
                <a:latin typeface="Lato"/>
                <a:ea typeface="Lato"/>
                <a:cs typeface="Lato"/>
                <a:sym typeface="Lato"/>
              </a:defRPr>
            </a:lvl3pPr>
            <a:lvl4pPr lvl="3" algn="r">
              <a:buNone/>
              <a:defRPr sz="1300">
                <a:solidFill>
                  <a:schemeClr val="accent6"/>
                </a:solidFill>
                <a:latin typeface="Lato"/>
                <a:ea typeface="Lato"/>
                <a:cs typeface="Lato"/>
                <a:sym typeface="Lato"/>
              </a:defRPr>
            </a:lvl4pPr>
            <a:lvl5pPr lvl="4" algn="r">
              <a:buNone/>
              <a:defRPr sz="1300">
                <a:solidFill>
                  <a:schemeClr val="accent6"/>
                </a:solidFill>
                <a:latin typeface="Lato"/>
                <a:ea typeface="Lato"/>
                <a:cs typeface="Lato"/>
                <a:sym typeface="Lato"/>
              </a:defRPr>
            </a:lvl5pPr>
            <a:lvl6pPr lvl="5" algn="r">
              <a:buNone/>
              <a:defRPr sz="1300">
                <a:solidFill>
                  <a:schemeClr val="accent6"/>
                </a:solidFill>
                <a:latin typeface="Lato"/>
                <a:ea typeface="Lato"/>
                <a:cs typeface="Lato"/>
                <a:sym typeface="Lato"/>
              </a:defRPr>
            </a:lvl6pPr>
            <a:lvl7pPr lvl="6" algn="r">
              <a:buNone/>
              <a:defRPr sz="1300">
                <a:solidFill>
                  <a:schemeClr val="accent6"/>
                </a:solidFill>
                <a:latin typeface="Lato"/>
                <a:ea typeface="Lato"/>
                <a:cs typeface="Lato"/>
                <a:sym typeface="Lato"/>
              </a:defRPr>
            </a:lvl7pPr>
            <a:lvl8pPr lvl="7" algn="r">
              <a:buNone/>
              <a:defRPr sz="1300">
                <a:solidFill>
                  <a:schemeClr val="accent6"/>
                </a:solidFill>
                <a:latin typeface="Lato"/>
                <a:ea typeface="Lato"/>
                <a:cs typeface="Lato"/>
                <a:sym typeface="Lato"/>
              </a:defRPr>
            </a:lvl8pPr>
            <a:lvl9pPr lvl="8" algn="r">
              <a:buNone/>
              <a:defRPr sz="1300">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www.akc.org/public-education/resources/general-tips-information/service-therapy-work-dogs/" TargetMode="External"/><Relationship Id="rId5" Type="http://schemas.openxmlformats.org/officeDocument/2006/relationships/hyperlink" Target="https://www.dhs.gov/publication/canine-explosives-detection-program" TargetMode="Externa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www.corestandards.org/Math/Content/HSA/CED/A/3/"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6.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ctrTitle"/>
          </p:nvPr>
        </p:nvSpPr>
        <p:spPr>
          <a:xfrm>
            <a:off x="645225" y="2778800"/>
            <a:ext cx="67365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Search and Rescue Dog</a:t>
            </a:r>
            <a:endParaRPr/>
          </a:p>
          <a:p>
            <a:pPr marL="0" lvl="0" indent="0" algn="l" rtl="0">
              <a:spcBef>
                <a:spcPts val="0"/>
              </a:spcBef>
              <a:spcAft>
                <a:spcPts val="0"/>
              </a:spcAft>
              <a:buNone/>
            </a:pPr>
            <a:r>
              <a:rPr lang="en"/>
              <a:t>Inequalities</a:t>
            </a:r>
            <a:endParaRPr/>
          </a:p>
        </p:txBody>
      </p:sp>
      <p:pic>
        <p:nvPicPr>
          <p:cNvPr id="89" name="Google Shape;89;p12"/>
          <p:cNvPicPr preferRelativeResize="0"/>
          <p:nvPr/>
        </p:nvPicPr>
        <p:blipFill>
          <a:blip r:embed="rId3">
            <a:alphaModFix/>
          </a:blip>
          <a:stretch>
            <a:fillRect/>
          </a:stretch>
        </p:blipFill>
        <p:spPr>
          <a:xfrm>
            <a:off x="3011850" y="106013"/>
            <a:ext cx="3005726" cy="2254301"/>
          </a:xfrm>
          <a:prstGeom prst="rect">
            <a:avLst/>
          </a:prstGeom>
          <a:noFill/>
          <a:ln>
            <a:noFill/>
          </a:ln>
        </p:spPr>
      </p:pic>
      <p:pic>
        <p:nvPicPr>
          <p:cNvPr id="90" name="Google Shape;90;p12"/>
          <p:cNvPicPr preferRelativeResize="0"/>
          <p:nvPr/>
        </p:nvPicPr>
        <p:blipFill>
          <a:blip r:embed="rId4">
            <a:alphaModFix/>
          </a:blip>
          <a:stretch>
            <a:fillRect/>
          </a:stretch>
        </p:blipFill>
        <p:spPr>
          <a:xfrm>
            <a:off x="6136200" y="407113"/>
            <a:ext cx="2929851" cy="1953225"/>
          </a:xfrm>
          <a:prstGeom prst="rect">
            <a:avLst/>
          </a:prstGeom>
          <a:noFill/>
          <a:ln>
            <a:noFill/>
          </a:ln>
        </p:spPr>
      </p:pic>
      <p:pic>
        <p:nvPicPr>
          <p:cNvPr id="91" name="Google Shape;91;p12"/>
          <p:cNvPicPr preferRelativeResize="0"/>
          <p:nvPr/>
        </p:nvPicPr>
        <p:blipFill>
          <a:blip r:embed="rId5">
            <a:alphaModFix/>
          </a:blip>
          <a:stretch>
            <a:fillRect/>
          </a:stretch>
        </p:blipFill>
        <p:spPr>
          <a:xfrm>
            <a:off x="108050" y="453526"/>
            <a:ext cx="2785175" cy="1860400"/>
          </a:xfrm>
          <a:prstGeom prst="rect">
            <a:avLst/>
          </a:prstGeom>
          <a:noFill/>
          <a:ln>
            <a:noFill/>
          </a:ln>
        </p:spPr>
      </p:pic>
      <p:pic>
        <p:nvPicPr>
          <p:cNvPr id="92" name="Google Shape;92;p12"/>
          <p:cNvPicPr preferRelativeResize="0"/>
          <p:nvPr/>
        </p:nvPicPr>
        <p:blipFill>
          <a:blip r:embed="rId6">
            <a:alphaModFix/>
          </a:blip>
          <a:stretch>
            <a:fillRect/>
          </a:stretch>
        </p:blipFill>
        <p:spPr>
          <a:xfrm>
            <a:off x="8053798" y="4137148"/>
            <a:ext cx="936450" cy="936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1"/>
          <p:cNvSpPr txBox="1">
            <a:spLocks noGrp="1"/>
          </p:cNvSpPr>
          <p:nvPr>
            <p:ph type="title"/>
          </p:nvPr>
        </p:nvSpPr>
        <p:spPr>
          <a:xfrm>
            <a:off x="675125" y="818869"/>
            <a:ext cx="3094800" cy="655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a:t>Closing</a:t>
            </a:r>
            <a:endParaRPr sz="2800"/>
          </a:p>
        </p:txBody>
      </p:sp>
      <p:sp>
        <p:nvSpPr>
          <p:cNvPr id="173" name="Google Shape;173;p21"/>
          <p:cNvSpPr txBox="1">
            <a:spLocks noGrp="1"/>
          </p:cNvSpPr>
          <p:nvPr>
            <p:ph type="body" idx="1"/>
          </p:nvPr>
        </p:nvSpPr>
        <p:spPr>
          <a:xfrm>
            <a:off x="325700" y="1474675"/>
            <a:ext cx="4018500" cy="1639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highlight>
                  <a:srgbClr val="FFFFFF"/>
                </a:highlight>
              </a:rPr>
              <a:t>Let’s review the steps required for these problems: </a:t>
            </a:r>
            <a:endParaRPr sz="1800">
              <a:highlight>
                <a:srgbClr val="FFFFFF"/>
              </a:highlight>
            </a:endParaRPr>
          </a:p>
          <a:p>
            <a:pPr marL="457200" lvl="0" indent="-342900" algn="l" rtl="0">
              <a:spcBef>
                <a:spcPts val="600"/>
              </a:spcBef>
              <a:spcAft>
                <a:spcPts val="0"/>
              </a:spcAft>
              <a:buSzPts val="1800"/>
              <a:buChar char="●"/>
            </a:pPr>
            <a:r>
              <a:rPr lang="en" sz="1800">
                <a:highlight>
                  <a:srgbClr val="FFFFFF"/>
                </a:highlight>
              </a:rPr>
              <a:t>Identify the variables and the constraints</a:t>
            </a:r>
            <a:endParaRPr sz="1800">
              <a:highlight>
                <a:srgbClr val="FFFFFF"/>
              </a:highlight>
            </a:endParaRPr>
          </a:p>
          <a:p>
            <a:pPr marL="457200" lvl="0" indent="-342900" algn="l" rtl="0">
              <a:spcBef>
                <a:spcPts val="0"/>
              </a:spcBef>
              <a:spcAft>
                <a:spcPts val="0"/>
              </a:spcAft>
              <a:buSzPts val="1800"/>
              <a:buChar char="●"/>
            </a:pPr>
            <a:r>
              <a:rPr lang="en" sz="1800">
                <a:highlight>
                  <a:srgbClr val="FFFFFF"/>
                </a:highlight>
              </a:rPr>
              <a:t>Create equations or inequalities based on the problem’s constraints</a:t>
            </a:r>
            <a:endParaRPr sz="1800">
              <a:highlight>
                <a:srgbClr val="FFFFFF"/>
              </a:highlight>
            </a:endParaRPr>
          </a:p>
        </p:txBody>
      </p:sp>
      <p:sp>
        <p:nvSpPr>
          <p:cNvPr id="174" name="Google Shape;174;p2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pic>
        <p:nvPicPr>
          <p:cNvPr id="175" name="Google Shape;175;p21"/>
          <p:cNvPicPr preferRelativeResize="0"/>
          <p:nvPr/>
        </p:nvPicPr>
        <p:blipFill>
          <a:blip r:embed="rId3">
            <a:alphaModFix/>
          </a:blip>
          <a:stretch>
            <a:fillRect/>
          </a:stretch>
        </p:blipFill>
        <p:spPr>
          <a:xfrm>
            <a:off x="4562200" y="1082725"/>
            <a:ext cx="4467075" cy="2978050"/>
          </a:xfrm>
          <a:prstGeom prst="rect">
            <a:avLst/>
          </a:prstGeom>
          <a:noFill/>
          <a:ln>
            <a:noFill/>
          </a:ln>
        </p:spPr>
      </p:pic>
      <p:pic>
        <p:nvPicPr>
          <p:cNvPr id="176" name="Google Shape;176;p21"/>
          <p:cNvPicPr preferRelativeResize="0"/>
          <p:nvPr/>
        </p:nvPicPr>
        <p:blipFill>
          <a:blip r:embed="rId4">
            <a:alphaModFix/>
          </a:blip>
          <a:stretch>
            <a:fillRect/>
          </a:stretch>
        </p:blipFill>
        <p:spPr>
          <a:xfrm>
            <a:off x="8480574" y="149449"/>
            <a:ext cx="548700" cy="548700"/>
          </a:xfrm>
          <a:prstGeom prst="rect">
            <a:avLst/>
          </a:prstGeom>
          <a:noFill/>
          <a:ln>
            <a:noFill/>
          </a:ln>
        </p:spPr>
      </p:pic>
      <p:sp>
        <p:nvSpPr>
          <p:cNvPr id="177" name="Google Shape;177;p21"/>
          <p:cNvSpPr txBox="1"/>
          <p:nvPr/>
        </p:nvSpPr>
        <p:spPr>
          <a:xfrm>
            <a:off x="220350" y="4068725"/>
            <a:ext cx="8703300" cy="14160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800"/>
              </a:spcBef>
              <a:spcAft>
                <a:spcPts val="0"/>
              </a:spcAft>
              <a:buNone/>
            </a:pPr>
            <a:r>
              <a:rPr lang="en" sz="1000">
                <a:solidFill>
                  <a:srgbClr val="222223"/>
                </a:solidFill>
                <a:highlight>
                  <a:srgbClr val="FFFFFF"/>
                </a:highlight>
                <a:latin typeface="Lato"/>
                <a:ea typeface="Lato"/>
                <a:cs typeface="Lato"/>
                <a:sym typeface="Lato"/>
              </a:rPr>
              <a:t>For more information about Search and Rescue dogs visit </a:t>
            </a:r>
            <a:r>
              <a:rPr lang="en" sz="1000">
                <a:solidFill>
                  <a:srgbClr val="007ACC"/>
                </a:solidFill>
                <a:highlight>
                  <a:srgbClr val="FFFFFF"/>
                </a:highlight>
                <a:uFill>
                  <a:noFill/>
                </a:uFill>
                <a:latin typeface="Lato"/>
                <a:ea typeface="Lato"/>
                <a:cs typeface="Lato"/>
                <a:sym typeface="Lato"/>
                <a:hlinkClick r:id="rId5">
                  <a:extLst>
                    <a:ext uri="{A12FA001-AC4F-418D-AE19-62706E023703}">
                      <ahyp:hlinkClr xmlns:ahyp="http://schemas.microsoft.com/office/drawing/2018/hyperlinkcolor" val="tx"/>
                    </a:ext>
                  </a:extLst>
                </a:hlinkClick>
              </a:rPr>
              <a:t>https://www.dhs.gov/publication/canine-explosives-detection-program</a:t>
            </a:r>
            <a:endParaRPr sz="1000"/>
          </a:p>
          <a:p>
            <a:pPr marL="0" lvl="0" indent="0" algn="l" rtl="0">
              <a:lnSpc>
                <a:spcPct val="150000"/>
              </a:lnSpc>
              <a:spcBef>
                <a:spcPts val="2400"/>
              </a:spcBef>
              <a:spcAft>
                <a:spcPts val="0"/>
              </a:spcAft>
              <a:buNone/>
            </a:pPr>
            <a:r>
              <a:rPr lang="en" sz="1000">
                <a:solidFill>
                  <a:srgbClr val="007ACC"/>
                </a:solidFill>
                <a:highlight>
                  <a:srgbClr val="FFFFFF"/>
                </a:highlight>
                <a:uFill>
                  <a:noFill/>
                </a:uFill>
                <a:latin typeface="Lato"/>
                <a:ea typeface="Lato"/>
                <a:cs typeface="Lato"/>
                <a:sym typeface="Lato"/>
                <a:hlinkClick r:id="rId6">
                  <a:extLst>
                    <a:ext uri="{A12FA001-AC4F-418D-AE19-62706E023703}">
                      <ahyp:hlinkClr xmlns:ahyp="http://schemas.microsoft.com/office/drawing/2018/hyperlinkcolor" val="tx"/>
                    </a:ext>
                  </a:extLst>
                </a:hlinkClick>
              </a:rPr>
              <a:t>https://www.akc.org/public-education/resources/general-tips-information/service-therapy-work-dogs/</a:t>
            </a:r>
            <a:endParaRPr sz="1000">
              <a:solidFill>
                <a:srgbClr val="007ACC"/>
              </a:solidFill>
              <a:highlight>
                <a:srgbClr val="FFFFFF"/>
              </a:highlight>
              <a:latin typeface="Lato"/>
              <a:ea typeface="Lato"/>
              <a:cs typeface="Lato"/>
              <a:sym typeface="Lato"/>
            </a:endParaRPr>
          </a:p>
          <a:p>
            <a:pPr marL="0" lvl="0" indent="0" algn="l" rtl="0">
              <a:spcBef>
                <a:spcPts val="2400"/>
              </a:spcBef>
              <a:spcAft>
                <a:spcPts val="0"/>
              </a:spcAft>
              <a:buNone/>
            </a:pPr>
            <a:endParaRPr sz="1000">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2"/>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Credits</a:t>
            </a:r>
            <a:endParaRPr/>
          </a:p>
        </p:txBody>
      </p:sp>
      <p:sp>
        <p:nvSpPr>
          <p:cNvPr id="183" name="Google Shape;183;p22"/>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a:t>Special thanks to all the people who made and released these awesome resources for free:</a:t>
            </a:r>
            <a:endParaRPr sz="2400"/>
          </a:p>
          <a:p>
            <a:pPr marL="457200" lvl="0" indent="-381000" algn="l" rtl="0">
              <a:lnSpc>
                <a:spcPct val="115000"/>
              </a:lnSpc>
              <a:spcBef>
                <a:spcPts val="600"/>
              </a:spcBef>
              <a:spcAft>
                <a:spcPts val="0"/>
              </a:spcAft>
              <a:buSzPts val="2400"/>
              <a:buChar char="▷"/>
            </a:pPr>
            <a:r>
              <a:rPr lang="en" sz="2400"/>
              <a:t>Presentation template by </a:t>
            </a:r>
            <a:r>
              <a:rPr lang="en" sz="2400" u="sng">
                <a:hlinkClick r:id="rId3"/>
              </a:rPr>
              <a:t>SlidesCarnival</a:t>
            </a:r>
            <a:endParaRPr sz="2400"/>
          </a:p>
        </p:txBody>
      </p:sp>
      <p:sp>
        <p:nvSpPr>
          <p:cNvPr id="184" name="Google Shape;184;p22"/>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pic>
        <p:nvPicPr>
          <p:cNvPr id="185" name="Google Shape;185;p22"/>
          <p:cNvPicPr preferRelativeResize="0"/>
          <p:nvPr/>
        </p:nvPicPr>
        <p:blipFill>
          <a:blip r:embed="rId4">
            <a:alphaModFix/>
          </a:blip>
          <a:stretch>
            <a:fillRect/>
          </a:stretch>
        </p:blipFill>
        <p:spPr>
          <a:xfrm>
            <a:off x="8480574" y="149449"/>
            <a:ext cx="548700" cy="54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3"/>
          <p:cNvSpPr txBox="1">
            <a:spLocks noGrp="1"/>
          </p:cNvSpPr>
          <p:nvPr>
            <p:ph type="title"/>
          </p:nvPr>
        </p:nvSpPr>
        <p:spPr>
          <a:xfrm>
            <a:off x="893700" y="434588"/>
            <a:ext cx="76281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Learning Objective &amp; Standard</a:t>
            </a:r>
            <a:endParaRPr/>
          </a:p>
        </p:txBody>
      </p:sp>
      <p:sp>
        <p:nvSpPr>
          <p:cNvPr id="98" name="Google Shape;98;p13"/>
          <p:cNvSpPr txBox="1"/>
          <p:nvPr/>
        </p:nvSpPr>
        <p:spPr>
          <a:xfrm>
            <a:off x="893700" y="1523401"/>
            <a:ext cx="3576300" cy="23052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endParaRPr>
              <a:solidFill>
                <a:schemeClr val="dk1"/>
              </a:solidFill>
              <a:latin typeface="Lato"/>
              <a:ea typeface="Lato"/>
              <a:cs typeface="Lato"/>
              <a:sym typeface="Lato"/>
            </a:endParaRPr>
          </a:p>
          <a:p>
            <a:pPr marL="0" lvl="0" indent="0" algn="l" rtl="0">
              <a:spcBef>
                <a:spcPts val="600"/>
              </a:spcBef>
              <a:spcAft>
                <a:spcPts val="0"/>
              </a:spcAft>
              <a:buClr>
                <a:schemeClr val="dk1"/>
              </a:buClr>
              <a:buSzPts val="1100"/>
              <a:buFont typeface="Arial"/>
              <a:buNone/>
            </a:pPr>
            <a:r>
              <a:rPr lang="en" sz="1500">
                <a:solidFill>
                  <a:srgbClr val="222223"/>
                </a:solidFill>
                <a:highlight>
                  <a:srgbClr val="FFFFFF"/>
                </a:highlight>
                <a:latin typeface="Lato"/>
                <a:ea typeface="Lato"/>
                <a:cs typeface="Lato"/>
                <a:sym typeface="Lato"/>
              </a:rPr>
              <a:t>Students will create inequalities using two or more variables to represent relationships between quantities.</a:t>
            </a:r>
            <a:endParaRPr>
              <a:solidFill>
                <a:schemeClr val="dk1"/>
              </a:solidFill>
              <a:latin typeface="Lato"/>
              <a:ea typeface="Lato"/>
              <a:cs typeface="Lato"/>
              <a:sym typeface="Lato"/>
            </a:endParaRPr>
          </a:p>
          <a:p>
            <a:pPr marL="0" lvl="0" indent="0" algn="l" rtl="0">
              <a:spcBef>
                <a:spcPts val="600"/>
              </a:spcBef>
              <a:spcAft>
                <a:spcPts val="0"/>
              </a:spcAft>
              <a:buClr>
                <a:schemeClr val="dk1"/>
              </a:buClr>
              <a:buSzPts val="1100"/>
              <a:buFont typeface="Arial"/>
              <a:buNone/>
            </a:pPr>
            <a:endParaRPr>
              <a:solidFill>
                <a:schemeClr val="dk1"/>
              </a:solidFill>
              <a:latin typeface="Lato"/>
              <a:ea typeface="Lato"/>
              <a:cs typeface="Lato"/>
              <a:sym typeface="Lato"/>
            </a:endParaRPr>
          </a:p>
          <a:p>
            <a:pPr marL="0" lvl="0" indent="0" algn="l" rtl="0">
              <a:spcBef>
                <a:spcPts val="600"/>
              </a:spcBef>
              <a:spcAft>
                <a:spcPts val="0"/>
              </a:spcAft>
              <a:buNone/>
            </a:pPr>
            <a:endParaRPr>
              <a:solidFill>
                <a:schemeClr val="dk1"/>
              </a:solidFill>
              <a:latin typeface="Lato"/>
              <a:ea typeface="Lato"/>
              <a:cs typeface="Lato"/>
              <a:sym typeface="Lato"/>
            </a:endParaRPr>
          </a:p>
        </p:txBody>
      </p:sp>
      <p:sp>
        <p:nvSpPr>
          <p:cNvPr id="99" name="Google Shape;99;p13"/>
          <p:cNvSpPr txBox="1"/>
          <p:nvPr/>
        </p:nvSpPr>
        <p:spPr>
          <a:xfrm>
            <a:off x="4954050" y="1523401"/>
            <a:ext cx="3732600" cy="23052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endParaRPr>
              <a:solidFill>
                <a:schemeClr val="dk1"/>
              </a:solidFill>
              <a:latin typeface="Lato"/>
              <a:ea typeface="Lato"/>
              <a:cs typeface="Lato"/>
              <a:sym typeface="Lato"/>
            </a:endParaRPr>
          </a:p>
          <a:p>
            <a:pPr marL="0" lvl="0" indent="0" algn="l" rtl="0">
              <a:lnSpc>
                <a:spcPct val="150000"/>
              </a:lnSpc>
              <a:spcBef>
                <a:spcPts val="0"/>
              </a:spcBef>
              <a:spcAft>
                <a:spcPts val="0"/>
              </a:spcAft>
              <a:buNone/>
            </a:pPr>
            <a:r>
              <a:rPr lang="en" sz="1500">
                <a:solidFill>
                  <a:srgbClr val="0099FF"/>
                </a:solidFill>
                <a:highlight>
                  <a:srgbClr val="FFFFFF"/>
                </a:highlight>
                <a:uFill>
                  <a:noFill/>
                </a:uFill>
                <a:latin typeface="Lato"/>
                <a:ea typeface="Lato"/>
                <a:cs typeface="Lato"/>
                <a:sym typeface="Lato"/>
                <a:hlinkClick r:id="rId3">
                  <a:extLst>
                    <a:ext uri="{A12FA001-AC4F-418D-AE19-62706E023703}">
                      <ahyp:hlinkClr xmlns:ahyp="http://schemas.microsoft.com/office/drawing/2018/hyperlinkcolor" val="tx"/>
                    </a:ext>
                  </a:extLst>
                </a:hlinkClick>
              </a:rPr>
              <a:t>CCSS.MATH.CONTENT.HSA.CED.A.3</a:t>
            </a:r>
            <a:endParaRPr sz="1500">
              <a:solidFill>
                <a:srgbClr val="0099FF"/>
              </a:solidFill>
              <a:highlight>
                <a:srgbClr val="FFFFFF"/>
              </a:highlight>
              <a:latin typeface="Lato"/>
              <a:ea typeface="Lato"/>
              <a:cs typeface="Lato"/>
              <a:sym typeface="Lato"/>
            </a:endParaRPr>
          </a:p>
          <a:p>
            <a:pPr marL="0" lvl="0" indent="0" algn="l" rtl="0">
              <a:spcBef>
                <a:spcPts val="600"/>
              </a:spcBef>
              <a:spcAft>
                <a:spcPts val="0"/>
              </a:spcAft>
              <a:buNone/>
            </a:pPr>
            <a:r>
              <a:rPr lang="en" sz="1500">
                <a:solidFill>
                  <a:srgbClr val="222223"/>
                </a:solidFill>
                <a:highlight>
                  <a:srgbClr val="FFFFFF"/>
                </a:highlight>
                <a:latin typeface="Lato"/>
                <a:ea typeface="Lato"/>
                <a:cs typeface="Lato"/>
                <a:sym typeface="Lato"/>
              </a:rPr>
              <a:t>Represent constraints by equations or inequalities, and by systems of equations and/or inequalities, and interpret solutions as viable or nonviable options in a modeling context.</a:t>
            </a:r>
            <a:endParaRPr>
              <a:solidFill>
                <a:schemeClr val="dk1"/>
              </a:solidFill>
              <a:latin typeface="Lato"/>
              <a:ea typeface="Lato"/>
              <a:cs typeface="Lato"/>
              <a:sym typeface="Lato"/>
            </a:endParaRPr>
          </a:p>
        </p:txBody>
      </p:sp>
      <p:sp>
        <p:nvSpPr>
          <p:cNvPr id="100" name="Google Shape;100;p1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pic>
        <p:nvPicPr>
          <p:cNvPr id="101" name="Google Shape;101;p13"/>
          <p:cNvPicPr preferRelativeResize="0"/>
          <p:nvPr/>
        </p:nvPicPr>
        <p:blipFill>
          <a:blip r:embed="rId4">
            <a:alphaModFix/>
          </a:blip>
          <a:stretch>
            <a:fillRect/>
          </a:stretch>
        </p:blipFill>
        <p:spPr>
          <a:xfrm>
            <a:off x="8480574" y="149449"/>
            <a:ext cx="548700" cy="548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4"/>
          <p:cNvSpPr txBox="1">
            <a:spLocks noGrp="1"/>
          </p:cNvSpPr>
          <p:nvPr>
            <p:ph type="ctrTitle" idx="4294967295"/>
          </p:nvPr>
        </p:nvSpPr>
        <p:spPr>
          <a:xfrm>
            <a:off x="916025" y="440344"/>
            <a:ext cx="55611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a:solidFill>
                  <a:schemeClr val="accent2"/>
                </a:solidFill>
              </a:rPr>
              <a:t>Warm Up</a:t>
            </a:r>
            <a:endParaRPr sz="6000">
              <a:solidFill>
                <a:schemeClr val="accent2"/>
              </a:solidFill>
            </a:endParaRPr>
          </a:p>
        </p:txBody>
      </p:sp>
      <p:sp>
        <p:nvSpPr>
          <p:cNvPr id="107" name="Google Shape;107;p14"/>
          <p:cNvSpPr txBox="1">
            <a:spLocks noGrp="1"/>
          </p:cNvSpPr>
          <p:nvPr>
            <p:ph type="subTitle" idx="4294967295"/>
          </p:nvPr>
        </p:nvSpPr>
        <p:spPr>
          <a:xfrm>
            <a:off x="916025" y="1440513"/>
            <a:ext cx="55611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900" b="1">
                <a:solidFill>
                  <a:schemeClr val="accent1"/>
                </a:solidFill>
              </a:rPr>
              <a:t>What could the following inequality represent?</a:t>
            </a:r>
            <a:endParaRPr sz="3900" b="1">
              <a:solidFill>
                <a:schemeClr val="accent1"/>
              </a:solidFill>
            </a:endParaRPr>
          </a:p>
        </p:txBody>
      </p:sp>
      <p:sp>
        <p:nvSpPr>
          <p:cNvPr id="108" name="Google Shape;108;p14"/>
          <p:cNvSpPr txBox="1">
            <a:spLocks noGrp="1"/>
          </p:cNvSpPr>
          <p:nvPr>
            <p:ph type="body" idx="4294967295"/>
          </p:nvPr>
        </p:nvSpPr>
        <p:spPr>
          <a:xfrm>
            <a:off x="916025" y="3452303"/>
            <a:ext cx="5561100" cy="1016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000">
                <a:solidFill>
                  <a:srgbClr val="222223"/>
                </a:solidFill>
                <a:highlight>
                  <a:srgbClr val="FFFFFF"/>
                </a:highlight>
              </a:rPr>
              <a:t>x + 3y &lt; 32</a:t>
            </a:r>
            <a:endParaRPr sz="2300"/>
          </a:p>
        </p:txBody>
      </p:sp>
      <p:sp>
        <p:nvSpPr>
          <p:cNvPr id="109" name="Google Shape;109;p1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pic>
        <p:nvPicPr>
          <p:cNvPr id="110" name="Google Shape;110;p14"/>
          <p:cNvPicPr preferRelativeResize="0"/>
          <p:nvPr/>
        </p:nvPicPr>
        <p:blipFill rotWithShape="1">
          <a:blip r:embed="rId3">
            <a:alphaModFix/>
          </a:blip>
          <a:srcRect l="27208" r="30659"/>
          <a:stretch/>
        </p:blipFill>
        <p:spPr>
          <a:xfrm>
            <a:off x="6218624" y="0"/>
            <a:ext cx="2925375" cy="4629150"/>
          </a:xfrm>
          <a:prstGeom prst="rect">
            <a:avLst/>
          </a:prstGeom>
          <a:noFill/>
          <a:ln>
            <a:noFill/>
          </a:ln>
        </p:spPr>
      </p:pic>
      <p:sp>
        <p:nvSpPr>
          <p:cNvPr id="111" name="Google Shape;111;p14"/>
          <p:cNvSpPr txBox="1"/>
          <p:nvPr/>
        </p:nvSpPr>
        <p:spPr>
          <a:xfrm>
            <a:off x="6686550" y="4533300"/>
            <a:ext cx="2121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a:latin typeface="Lato"/>
                <a:ea typeface="Lato"/>
                <a:cs typeface="Lato"/>
                <a:sym typeface="Lato"/>
              </a:rPr>
              <a:t>Cane Corso</a:t>
            </a:r>
            <a:endParaRPr i="1">
              <a:latin typeface="Lato"/>
              <a:ea typeface="Lato"/>
              <a:cs typeface="Lato"/>
              <a:sym typeface="Lato"/>
            </a:endParaRPr>
          </a:p>
        </p:txBody>
      </p:sp>
      <p:pic>
        <p:nvPicPr>
          <p:cNvPr id="112" name="Google Shape;112;p14"/>
          <p:cNvPicPr preferRelativeResize="0"/>
          <p:nvPr/>
        </p:nvPicPr>
        <p:blipFill>
          <a:blip r:embed="rId4">
            <a:alphaModFix/>
          </a:blip>
          <a:stretch>
            <a:fillRect/>
          </a:stretch>
        </p:blipFill>
        <p:spPr>
          <a:xfrm>
            <a:off x="8480574" y="149449"/>
            <a:ext cx="548700" cy="548700"/>
          </a:xfrm>
          <a:prstGeom prst="rect">
            <a:avLst/>
          </a:prstGeom>
          <a:noFill/>
          <a:ln>
            <a:noFill/>
          </a:ln>
        </p:spPr>
      </p:pic>
      <p:pic>
        <p:nvPicPr>
          <p:cNvPr id="3" name="Picture 2">
            <a:extLst>
              <a:ext uri="{FF2B5EF4-FFF2-40B4-BE49-F238E27FC236}">
                <a16:creationId xmlns:a16="http://schemas.microsoft.com/office/drawing/2014/main" id="{28D5BD4B-65CE-491F-98AE-9B7FB51E9BA1}"/>
              </a:ext>
            </a:extLst>
          </p:cNvPr>
          <p:cNvPicPr>
            <a:picLocks noChangeAspect="1"/>
          </p:cNvPicPr>
          <p:nvPr/>
        </p:nvPicPr>
        <p:blipFill rotWithShape="1">
          <a:blip r:embed="rId5"/>
          <a:srcRect l="25211" r="29471"/>
          <a:stretch/>
        </p:blipFill>
        <p:spPr>
          <a:xfrm>
            <a:off x="6299192" y="765932"/>
            <a:ext cx="2616085" cy="384852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5"/>
          <p:cNvSpPr/>
          <p:nvPr/>
        </p:nvSpPr>
        <p:spPr>
          <a:xfrm>
            <a:off x="0" y="0"/>
            <a:ext cx="24837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txBox="1">
            <a:spLocks noGrp="1"/>
          </p:cNvSpPr>
          <p:nvPr>
            <p:ph type="ctrTitle" idx="4294967295"/>
          </p:nvPr>
        </p:nvSpPr>
        <p:spPr>
          <a:xfrm>
            <a:off x="3680825" y="149225"/>
            <a:ext cx="5463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lt1"/>
                </a:solidFill>
              </a:rPr>
              <a:t>Search and Rescue Dogs</a:t>
            </a:r>
            <a:endParaRPr>
              <a:solidFill>
                <a:schemeClr val="lt1"/>
              </a:solidFill>
            </a:endParaRPr>
          </a:p>
        </p:txBody>
      </p:sp>
      <p:sp>
        <p:nvSpPr>
          <p:cNvPr id="119" name="Google Shape;119;p15"/>
          <p:cNvSpPr txBox="1">
            <a:spLocks noGrp="1"/>
          </p:cNvSpPr>
          <p:nvPr>
            <p:ph type="subTitle" idx="4294967295"/>
          </p:nvPr>
        </p:nvSpPr>
        <p:spPr>
          <a:xfrm>
            <a:off x="3377400" y="1309025"/>
            <a:ext cx="57666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500">
                <a:solidFill>
                  <a:schemeClr val="lt1"/>
                </a:solidFill>
              </a:rPr>
              <a:t>Search and Rescue dogs provide invaluable help locating missing people after natural disasters or other incidents.  They are specially trained to search for people buried in rubble.  In order to be able to do this, they must be able to follow commands even when out of sight of their trainer.  The US Department of Homeland Security provides guidelines for training SAR dogs.  In the guidelines they describe a course that trainers can build that gives dogs the opportunity to practice leaving the trainer’s side and traveling to various levels and distances from the trainer, while still following commands to go, stay, or come. </a:t>
            </a:r>
            <a:endParaRPr sz="1500">
              <a:solidFill>
                <a:schemeClr val="lt1"/>
              </a:solidFill>
            </a:endParaRPr>
          </a:p>
          <a:p>
            <a:pPr marL="0" lvl="0" indent="0" algn="l" rtl="0">
              <a:spcBef>
                <a:spcPts val="600"/>
              </a:spcBef>
              <a:spcAft>
                <a:spcPts val="0"/>
              </a:spcAft>
              <a:buNone/>
            </a:pPr>
            <a:r>
              <a:rPr lang="en" sz="1500">
                <a:solidFill>
                  <a:schemeClr val="lt1"/>
                </a:solidFill>
              </a:rPr>
              <a:t>The course requires four platforms that are two feet by three feet in area, at various heights, from 15 to 30 inches off the ground.  This course helps dogs learn how to rescue survivors in a building collapse, where there are various levels to search in.</a:t>
            </a:r>
            <a:endParaRPr sz="1400">
              <a:solidFill>
                <a:schemeClr val="lt1"/>
              </a:solidFill>
            </a:endParaRPr>
          </a:p>
        </p:txBody>
      </p:sp>
      <p:sp>
        <p:nvSpPr>
          <p:cNvPr id="120" name="Google Shape;120;p1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pic>
        <p:nvPicPr>
          <p:cNvPr id="121" name="Google Shape;121;p15"/>
          <p:cNvPicPr preferRelativeResize="0"/>
          <p:nvPr/>
        </p:nvPicPr>
        <p:blipFill>
          <a:blip r:embed="rId3">
            <a:alphaModFix/>
          </a:blip>
          <a:stretch>
            <a:fillRect/>
          </a:stretch>
        </p:blipFill>
        <p:spPr>
          <a:xfrm>
            <a:off x="192950" y="1199325"/>
            <a:ext cx="3065274" cy="2047500"/>
          </a:xfrm>
          <a:prstGeom prst="rect">
            <a:avLst/>
          </a:prstGeom>
          <a:noFill/>
          <a:ln>
            <a:noFill/>
          </a:ln>
        </p:spPr>
      </p:pic>
      <p:pic>
        <p:nvPicPr>
          <p:cNvPr id="122" name="Google Shape;122;p15"/>
          <p:cNvPicPr preferRelativeResize="0"/>
          <p:nvPr/>
        </p:nvPicPr>
        <p:blipFill>
          <a:blip r:embed="rId4">
            <a:alphaModFix/>
          </a:blip>
          <a:stretch>
            <a:fillRect/>
          </a:stretch>
        </p:blipFill>
        <p:spPr>
          <a:xfrm>
            <a:off x="8480574" y="149449"/>
            <a:ext cx="548700" cy="548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6"/>
          <p:cNvSpPr txBox="1">
            <a:spLocks noGrp="1"/>
          </p:cNvSpPr>
          <p:nvPr>
            <p:ph type="title"/>
          </p:nvPr>
        </p:nvSpPr>
        <p:spPr>
          <a:xfrm>
            <a:off x="395425" y="14943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Partner Practice</a:t>
            </a:r>
            <a:endParaRPr/>
          </a:p>
        </p:txBody>
      </p:sp>
      <p:sp>
        <p:nvSpPr>
          <p:cNvPr id="128" name="Google Shape;128;p16"/>
          <p:cNvSpPr txBox="1">
            <a:spLocks noGrp="1"/>
          </p:cNvSpPr>
          <p:nvPr>
            <p:ph type="body" idx="1"/>
          </p:nvPr>
        </p:nvSpPr>
        <p:spPr>
          <a:xfrm>
            <a:off x="288450" y="787575"/>
            <a:ext cx="8567100" cy="4009800"/>
          </a:xfrm>
          <a:prstGeom prst="rect">
            <a:avLst/>
          </a:prstGeom>
        </p:spPr>
        <p:txBody>
          <a:bodyPr spcFirstLastPara="1" wrap="square" lIns="91425" tIns="91425" rIns="91425" bIns="91425" anchor="t" anchorCtr="0">
            <a:noAutofit/>
          </a:bodyPr>
          <a:lstStyle/>
          <a:p>
            <a:pPr marL="457200" lvl="0" indent="-317500" algn="l" rtl="0">
              <a:spcBef>
                <a:spcPts val="600"/>
              </a:spcBef>
              <a:spcAft>
                <a:spcPts val="0"/>
              </a:spcAft>
              <a:buSzPts val="1400"/>
              <a:buChar char="▷"/>
            </a:pPr>
            <a:r>
              <a:rPr lang="en" sz="1500">
                <a:solidFill>
                  <a:srgbClr val="222223"/>
                </a:solidFill>
                <a:highlight>
                  <a:srgbClr val="FFFFFF"/>
                </a:highlight>
              </a:rPr>
              <a:t>A trainer, Miranda, wants to build a course on her property to train German Shepherds and Labrador Retrievers to be Search and Rescue Dogs. In order to support each of the four required platforms, she needs four 4×4 posts.</a:t>
            </a:r>
            <a:endParaRPr sz="1500">
              <a:solidFill>
                <a:srgbClr val="222223"/>
              </a:solidFill>
              <a:highlight>
                <a:srgbClr val="FFFFFF"/>
              </a:highlight>
            </a:endParaRPr>
          </a:p>
          <a:p>
            <a:pPr marL="457200" lvl="0" indent="0" algn="l" rtl="0">
              <a:spcBef>
                <a:spcPts val="600"/>
              </a:spcBef>
              <a:spcAft>
                <a:spcPts val="0"/>
              </a:spcAft>
              <a:buNone/>
            </a:pPr>
            <a:endParaRPr sz="1500">
              <a:solidFill>
                <a:srgbClr val="222223"/>
              </a:solidFill>
              <a:highlight>
                <a:srgbClr val="FFFFFF"/>
              </a:highlight>
            </a:endParaRPr>
          </a:p>
          <a:p>
            <a:pPr marL="457200" lvl="0" indent="-317500" algn="l" rtl="0">
              <a:spcBef>
                <a:spcPts val="600"/>
              </a:spcBef>
              <a:spcAft>
                <a:spcPts val="0"/>
              </a:spcAft>
              <a:buSzPts val="1400"/>
              <a:buChar char="▷"/>
            </a:pPr>
            <a:r>
              <a:rPr lang="en" sz="1500">
                <a:solidFill>
                  <a:srgbClr val="222223"/>
                </a:solidFill>
                <a:highlight>
                  <a:srgbClr val="FFFFFF"/>
                </a:highlight>
              </a:rPr>
              <a:t>Miranda found a store that sells four by four posts in lengths of 8 feet for $8.64.  She verified that she can get the posts cut at the store and doesn’t have to buy all 8 feet.</a:t>
            </a:r>
            <a:endParaRPr sz="1500">
              <a:solidFill>
                <a:srgbClr val="222223"/>
              </a:solidFill>
              <a:highlight>
                <a:srgbClr val="FFFFFF"/>
              </a:highlight>
            </a:endParaRPr>
          </a:p>
          <a:p>
            <a:pPr marL="457200" lvl="0" indent="0" algn="l" rtl="0">
              <a:spcBef>
                <a:spcPts val="600"/>
              </a:spcBef>
              <a:spcAft>
                <a:spcPts val="0"/>
              </a:spcAft>
              <a:buNone/>
            </a:pPr>
            <a:endParaRPr sz="1500">
              <a:solidFill>
                <a:srgbClr val="222223"/>
              </a:solidFill>
              <a:highlight>
                <a:srgbClr val="FFFFFF"/>
              </a:highlight>
            </a:endParaRPr>
          </a:p>
          <a:p>
            <a:pPr marL="457200" lvl="0" indent="-317500" algn="l" rtl="0">
              <a:spcBef>
                <a:spcPts val="600"/>
              </a:spcBef>
              <a:spcAft>
                <a:spcPts val="0"/>
              </a:spcAft>
              <a:buSzPts val="1400"/>
              <a:buChar char="▷"/>
            </a:pPr>
            <a:r>
              <a:rPr lang="en" sz="1500">
                <a:solidFill>
                  <a:srgbClr val="222223"/>
                </a:solidFill>
                <a:highlight>
                  <a:srgbClr val="FFFFFF"/>
                </a:highlight>
              </a:rPr>
              <a:t>Miranda is going to make four platforms at two different heights, and she wants to spend no more than $32.00.  She will make two different height platforms, two for each height. What heights can she make each platform?</a:t>
            </a:r>
            <a:endParaRPr sz="1400"/>
          </a:p>
          <a:p>
            <a:pPr marL="0" lvl="0" indent="0" algn="l" rtl="0">
              <a:spcBef>
                <a:spcPts val="600"/>
              </a:spcBef>
              <a:spcAft>
                <a:spcPts val="0"/>
              </a:spcAft>
              <a:buNone/>
            </a:pPr>
            <a:endParaRPr sz="1400"/>
          </a:p>
          <a:p>
            <a:pPr marL="0" lvl="0" indent="0" algn="l" rtl="0">
              <a:spcBef>
                <a:spcPts val="600"/>
              </a:spcBef>
              <a:spcAft>
                <a:spcPts val="0"/>
              </a:spcAft>
              <a:buNone/>
            </a:pPr>
            <a:r>
              <a:rPr lang="en" sz="1500" b="1">
                <a:solidFill>
                  <a:srgbClr val="222223"/>
                </a:solidFill>
                <a:highlight>
                  <a:srgbClr val="FFFFFF"/>
                </a:highlight>
              </a:rPr>
              <a:t>Come up with variables that can represent each different post height.  Write an inequality to represent the heights of posts Miranda will need.  </a:t>
            </a:r>
            <a:endParaRPr sz="1500" b="1">
              <a:solidFill>
                <a:srgbClr val="222223"/>
              </a:solidFill>
              <a:highlight>
                <a:srgbClr val="FFFFFF"/>
              </a:highlight>
            </a:endParaRPr>
          </a:p>
          <a:p>
            <a:pPr marL="0" lvl="0" indent="0" algn="l" rtl="0">
              <a:spcBef>
                <a:spcPts val="600"/>
              </a:spcBef>
              <a:spcAft>
                <a:spcPts val="0"/>
              </a:spcAft>
              <a:buNone/>
            </a:pPr>
            <a:endParaRPr sz="1500">
              <a:solidFill>
                <a:srgbClr val="222223"/>
              </a:solidFill>
              <a:highlight>
                <a:srgbClr val="FFFFFF"/>
              </a:highlight>
            </a:endParaRPr>
          </a:p>
          <a:p>
            <a:pPr marL="0" lvl="0" indent="0" algn="l" rtl="0">
              <a:spcBef>
                <a:spcPts val="600"/>
              </a:spcBef>
              <a:spcAft>
                <a:spcPts val="0"/>
              </a:spcAft>
              <a:buNone/>
            </a:pPr>
            <a:r>
              <a:rPr lang="en" sz="1500" b="1" u="sng">
                <a:solidFill>
                  <a:srgbClr val="222223"/>
                </a:solidFill>
                <a:highlight>
                  <a:srgbClr val="FFFFFF"/>
                </a:highlight>
              </a:rPr>
              <a:t>Reminder:</a:t>
            </a:r>
            <a:r>
              <a:rPr lang="en" sz="1500">
                <a:solidFill>
                  <a:srgbClr val="222223"/>
                </a:solidFill>
                <a:highlight>
                  <a:srgbClr val="FFFFFF"/>
                </a:highlight>
              </a:rPr>
              <a:t> factor in the cost per inch of the posts.</a:t>
            </a:r>
            <a:endParaRPr sz="1400"/>
          </a:p>
          <a:p>
            <a:pPr marL="0" lvl="0" indent="0" algn="l" rtl="0">
              <a:spcBef>
                <a:spcPts val="600"/>
              </a:spcBef>
              <a:spcAft>
                <a:spcPts val="0"/>
              </a:spcAft>
              <a:buNone/>
            </a:pPr>
            <a:endParaRPr sz="1400"/>
          </a:p>
        </p:txBody>
      </p:sp>
      <p:sp>
        <p:nvSpPr>
          <p:cNvPr id="129" name="Google Shape;129;p1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pic>
        <p:nvPicPr>
          <p:cNvPr id="130" name="Google Shape;130;p16"/>
          <p:cNvPicPr preferRelativeResize="0"/>
          <p:nvPr/>
        </p:nvPicPr>
        <p:blipFill>
          <a:blip r:embed="rId3">
            <a:alphaModFix/>
          </a:blip>
          <a:stretch>
            <a:fillRect/>
          </a:stretch>
        </p:blipFill>
        <p:spPr>
          <a:xfrm>
            <a:off x="8480574" y="149449"/>
            <a:ext cx="548700" cy="548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7"/>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a:solidFill>
                  <a:schemeClr val="accent2"/>
                </a:solidFill>
              </a:rPr>
              <a:t>What if...</a:t>
            </a:r>
            <a:endParaRPr sz="7200">
              <a:solidFill>
                <a:schemeClr val="accent2"/>
              </a:solidFill>
            </a:endParaRPr>
          </a:p>
          <a:p>
            <a:pPr marL="0" lvl="0" indent="0" algn="ctr" rtl="0">
              <a:spcBef>
                <a:spcPts val="0"/>
              </a:spcBef>
              <a:spcAft>
                <a:spcPts val="0"/>
              </a:spcAft>
              <a:buNone/>
            </a:pPr>
            <a:r>
              <a:rPr lang="en" sz="2000">
                <a:latin typeface="Lato"/>
                <a:ea typeface="Lato"/>
                <a:cs typeface="Lato"/>
                <a:sym typeface="Lato"/>
              </a:rPr>
              <a:t>The shorter platform will be 7 inches shorter than the taller platform.</a:t>
            </a:r>
            <a:endParaRPr sz="5300"/>
          </a:p>
        </p:txBody>
      </p:sp>
      <p:sp>
        <p:nvSpPr>
          <p:cNvPr id="136" name="Google Shape;136;p17"/>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a:t>How would we represent the new information in the inequality? </a:t>
            </a:r>
            <a:endParaRPr sz="3100"/>
          </a:p>
        </p:txBody>
      </p:sp>
      <p:sp>
        <p:nvSpPr>
          <p:cNvPr id="137" name="Google Shape;137;p17"/>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pic>
        <p:nvPicPr>
          <p:cNvPr id="138" name="Google Shape;138;p17"/>
          <p:cNvPicPr preferRelativeResize="0"/>
          <p:nvPr/>
        </p:nvPicPr>
        <p:blipFill>
          <a:blip r:embed="rId3">
            <a:alphaModFix/>
          </a:blip>
          <a:stretch>
            <a:fillRect/>
          </a:stretch>
        </p:blipFill>
        <p:spPr>
          <a:xfrm>
            <a:off x="8480574" y="149449"/>
            <a:ext cx="548700" cy="548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8"/>
          <p:cNvSpPr/>
          <p:nvPr/>
        </p:nvSpPr>
        <p:spPr>
          <a:xfrm>
            <a:off x="5239950" y="546500"/>
            <a:ext cx="3648600" cy="2215346"/>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8"/>
          <p:cNvSpPr txBox="1">
            <a:spLocks noGrp="1"/>
          </p:cNvSpPr>
          <p:nvPr>
            <p:ph type="title"/>
          </p:nvPr>
        </p:nvSpPr>
        <p:spPr>
          <a:xfrm>
            <a:off x="379350" y="-12"/>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Partner Practice</a:t>
            </a:r>
            <a:endParaRPr/>
          </a:p>
        </p:txBody>
      </p:sp>
      <p:sp>
        <p:nvSpPr>
          <p:cNvPr id="145" name="Google Shape;145;p18"/>
          <p:cNvSpPr txBox="1">
            <a:spLocks noGrp="1"/>
          </p:cNvSpPr>
          <p:nvPr>
            <p:ph type="body" idx="1"/>
          </p:nvPr>
        </p:nvSpPr>
        <p:spPr>
          <a:xfrm>
            <a:off x="288450" y="787575"/>
            <a:ext cx="4951500" cy="4009800"/>
          </a:xfrm>
          <a:prstGeom prst="rect">
            <a:avLst/>
          </a:prstGeom>
        </p:spPr>
        <p:txBody>
          <a:bodyPr spcFirstLastPara="1" wrap="square" lIns="91425" tIns="91425" rIns="91425" bIns="91425" anchor="t" anchorCtr="0">
            <a:noAutofit/>
          </a:bodyPr>
          <a:lstStyle/>
          <a:p>
            <a:pPr marL="457200" lvl="0" indent="-317500" algn="l" rtl="0">
              <a:spcBef>
                <a:spcPts val="600"/>
              </a:spcBef>
              <a:spcAft>
                <a:spcPts val="0"/>
              </a:spcAft>
              <a:buSzPts val="1400"/>
              <a:buChar char="▷"/>
            </a:pPr>
            <a:r>
              <a:rPr lang="en" sz="1500">
                <a:solidFill>
                  <a:srgbClr val="222223"/>
                </a:solidFill>
                <a:highlight>
                  <a:srgbClr val="FFFFFF"/>
                </a:highlight>
              </a:rPr>
              <a:t>A trainer, Miranda, wants to build a course on her property to train German Shepherds and Labrador Retrievers to be Search and Rescue Dogs. In order to support each of the four required platforms, she needs four 4×4 posts.</a:t>
            </a:r>
            <a:endParaRPr sz="1500">
              <a:solidFill>
                <a:srgbClr val="222223"/>
              </a:solidFill>
              <a:highlight>
                <a:srgbClr val="FFFFFF"/>
              </a:highlight>
            </a:endParaRPr>
          </a:p>
          <a:p>
            <a:pPr marL="457200" lvl="0" indent="0" algn="l" rtl="0">
              <a:spcBef>
                <a:spcPts val="600"/>
              </a:spcBef>
              <a:spcAft>
                <a:spcPts val="0"/>
              </a:spcAft>
              <a:buNone/>
            </a:pPr>
            <a:endParaRPr sz="1500">
              <a:solidFill>
                <a:srgbClr val="222223"/>
              </a:solidFill>
              <a:highlight>
                <a:srgbClr val="FFFFFF"/>
              </a:highlight>
            </a:endParaRPr>
          </a:p>
          <a:p>
            <a:pPr marL="457200" lvl="0" indent="-317500" algn="l" rtl="0">
              <a:spcBef>
                <a:spcPts val="600"/>
              </a:spcBef>
              <a:spcAft>
                <a:spcPts val="0"/>
              </a:spcAft>
              <a:buSzPts val="1400"/>
              <a:buChar char="▷"/>
            </a:pPr>
            <a:r>
              <a:rPr lang="en" sz="1500">
                <a:solidFill>
                  <a:srgbClr val="222223"/>
                </a:solidFill>
                <a:highlight>
                  <a:srgbClr val="FFFFFF"/>
                </a:highlight>
              </a:rPr>
              <a:t>Miranda found a store that sells four by four posts in lengths of 8 feet for $8.64.  She verified that she can get the posts cut at the store and doesn’t have to buy all 8 feet.</a:t>
            </a:r>
            <a:endParaRPr sz="1500">
              <a:solidFill>
                <a:srgbClr val="222223"/>
              </a:solidFill>
              <a:highlight>
                <a:srgbClr val="FFFFFF"/>
              </a:highlight>
            </a:endParaRPr>
          </a:p>
          <a:p>
            <a:pPr marL="457200" lvl="0" indent="0" algn="l" rtl="0">
              <a:spcBef>
                <a:spcPts val="600"/>
              </a:spcBef>
              <a:spcAft>
                <a:spcPts val="0"/>
              </a:spcAft>
              <a:buNone/>
            </a:pPr>
            <a:endParaRPr sz="1500">
              <a:solidFill>
                <a:srgbClr val="222223"/>
              </a:solidFill>
              <a:highlight>
                <a:srgbClr val="FFFFFF"/>
              </a:highlight>
            </a:endParaRPr>
          </a:p>
          <a:p>
            <a:pPr marL="457200" lvl="0" indent="-317500" algn="l" rtl="0">
              <a:spcBef>
                <a:spcPts val="600"/>
              </a:spcBef>
              <a:spcAft>
                <a:spcPts val="0"/>
              </a:spcAft>
              <a:buSzPts val="1400"/>
              <a:buChar char="▷"/>
            </a:pPr>
            <a:r>
              <a:rPr lang="en" sz="1500">
                <a:solidFill>
                  <a:srgbClr val="222223"/>
                </a:solidFill>
                <a:highlight>
                  <a:srgbClr val="FFFFFF"/>
                </a:highlight>
              </a:rPr>
              <a:t>Miranda is going to make four platforms at two different heights, and she wants to spend no more than $32.00.  She will make two different height platforms, two for each height. What heights can she make each platform?</a:t>
            </a:r>
            <a:endParaRPr sz="1400"/>
          </a:p>
          <a:p>
            <a:pPr marL="0" lvl="0" indent="0" algn="l" rtl="0">
              <a:spcBef>
                <a:spcPts val="600"/>
              </a:spcBef>
              <a:spcAft>
                <a:spcPts val="0"/>
              </a:spcAft>
              <a:buNone/>
            </a:pPr>
            <a:endParaRPr sz="1400"/>
          </a:p>
        </p:txBody>
      </p:sp>
      <p:sp>
        <p:nvSpPr>
          <p:cNvPr id="146" name="Google Shape;146;p1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147" name="Google Shape;147;p18"/>
          <p:cNvSpPr txBox="1"/>
          <p:nvPr/>
        </p:nvSpPr>
        <p:spPr>
          <a:xfrm>
            <a:off x="5239950" y="681353"/>
            <a:ext cx="3648600" cy="1600800"/>
          </a:xfrm>
          <a:prstGeom prst="rect">
            <a:avLst/>
          </a:prstGeom>
          <a:noFill/>
          <a:ln>
            <a:noFill/>
          </a:ln>
        </p:spPr>
        <p:txBody>
          <a:bodyPr spcFirstLastPara="1" wrap="square" lIns="91425" tIns="91425" rIns="91425" bIns="91425" anchor="t" anchorCtr="0">
            <a:spAutoFit/>
          </a:bodyPr>
          <a:lstStyle/>
          <a:p>
            <a:pPr marL="457200" lvl="0" indent="-304800" algn="l" rtl="0">
              <a:lnSpc>
                <a:spcPct val="150000"/>
              </a:lnSpc>
              <a:spcBef>
                <a:spcPts val="800"/>
              </a:spcBef>
              <a:spcAft>
                <a:spcPts val="0"/>
              </a:spcAft>
              <a:buClr>
                <a:srgbClr val="000000"/>
              </a:buClr>
              <a:buSzPts val="1200"/>
              <a:buFont typeface="Lato"/>
              <a:buChar char="▷"/>
            </a:pPr>
            <a:r>
              <a:rPr lang="en" sz="1200" b="1" dirty="0">
                <a:latin typeface="Lato"/>
                <a:ea typeface="Lato"/>
                <a:cs typeface="Lato"/>
                <a:sym typeface="Lato"/>
              </a:rPr>
              <a:t>(.09)8x + (.09)8y &lt; 32    OR      8x + 8y &lt; 32/.09</a:t>
            </a:r>
            <a:endParaRPr sz="1200" b="1" dirty="0">
              <a:latin typeface="Lato"/>
              <a:ea typeface="Lato"/>
              <a:cs typeface="Lato"/>
              <a:sym typeface="Lato"/>
            </a:endParaRPr>
          </a:p>
          <a:p>
            <a:pPr marL="457200" lvl="0" indent="-304800" algn="l" rtl="0">
              <a:lnSpc>
                <a:spcPct val="150000"/>
              </a:lnSpc>
              <a:spcBef>
                <a:spcPts val="0"/>
              </a:spcBef>
              <a:spcAft>
                <a:spcPts val="0"/>
              </a:spcAft>
              <a:buClr>
                <a:srgbClr val="000000"/>
              </a:buClr>
              <a:buSzPts val="1200"/>
              <a:buFont typeface="Lato"/>
              <a:buChar char="▷"/>
            </a:pPr>
            <a:r>
              <a:rPr lang="en" sz="1100" b="1" i="1" dirty="0">
                <a:latin typeface="Lato"/>
                <a:ea typeface="Lato"/>
                <a:cs typeface="Lato"/>
                <a:sym typeface="Lato"/>
              </a:rPr>
              <a:t>y= x + 7   OR x= y – 7</a:t>
            </a:r>
            <a:endParaRPr sz="1100" b="1" i="1" dirty="0">
              <a:latin typeface="Lato"/>
              <a:ea typeface="Lato"/>
              <a:cs typeface="Lato"/>
              <a:sym typeface="Lato"/>
            </a:endParaRPr>
          </a:p>
          <a:p>
            <a:pPr marL="0" lvl="0" indent="0" algn="l" rtl="0">
              <a:lnSpc>
                <a:spcPct val="150000"/>
              </a:lnSpc>
              <a:spcBef>
                <a:spcPts val="2400"/>
              </a:spcBef>
              <a:spcAft>
                <a:spcPts val="2400"/>
              </a:spcAft>
              <a:buNone/>
            </a:pPr>
            <a:r>
              <a:rPr lang="en" b="1" u="sng" dirty="0">
                <a:solidFill>
                  <a:srgbClr val="222223"/>
                </a:solidFill>
                <a:latin typeface="Lato"/>
                <a:ea typeface="Lato"/>
                <a:cs typeface="Lato"/>
                <a:sym typeface="Lato"/>
              </a:rPr>
              <a:t>Directions :</a:t>
            </a:r>
            <a:r>
              <a:rPr lang="en" dirty="0">
                <a:solidFill>
                  <a:srgbClr val="222223"/>
                </a:solidFill>
                <a:latin typeface="Lato"/>
                <a:ea typeface="Lato"/>
                <a:cs typeface="Lato"/>
                <a:sym typeface="Lato"/>
              </a:rPr>
              <a:t> Rewrite the inequality either in terms of x or y, not both. </a:t>
            </a:r>
            <a:r>
              <a:rPr lang="en" sz="1500" dirty="0">
                <a:solidFill>
                  <a:srgbClr val="222223"/>
                </a:solidFill>
                <a:latin typeface="Lato"/>
                <a:ea typeface="Lato"/>
                <a:cs typeface="Lato"/>
                <a:sym typeface="Lato"/>
              </a:rPr>
              <a:t> </a:t>
            </a:r>
            <a:endParaRPr sz="1100" b="1" dirty="0">
              <a:latin typeface="Lato"/>
              <a:ea typeface="Lato"/>
              <a:cs typeface="Lato"/>
              <a:sym typeface="Lato"/>
            </a:endParaRPr>
          </a:p>
        </p:txBody>
      </p:sp>
      <p:sp>
        <p:nvSpPr>
          <p:cNvPr id="148" name="Google Shape;148;p18"/>
          <p:cNvSpPr txBox="1"/>
          <p:nvPr/>
        </p:nvSpPr>
        <p:spPr>
          <a:xfrm>
            <a:off x="5609625" y="2828925"/>
            <a:ext cx="297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latin typeface="Lato"/>
                <a:ea typeface="Lato"/>
                <a:cs typeface="Lato"/>
                <a:sym typeface="Lato"/>
              </a:rPr>
              <a:t>Equation: </a:t>
            </a:r>
            <a:r>
              <a:rPr lang="en" b="1" dirty="0">
                <a:solidFill>
                  <a:srgbClr val="222223"/>
                </a:solidFill>
                <a:highlight>
                  <a:srgbClr val="FFFFFF"/>
                </a:highlight>
                <a:latin typeface="Lato"/>
                <a:ea typeface="Lato"/>
                <a:cs typeface="Lato"/>
                <a:sym typeface="Lato"/>
              </a:rPr>
              <a:t>8x + 8(x+7) &lt; 355.56</a:t>
            </a:r>
            <a:endParaRPr b="1" dirty="0">
              <a:latin typeface="Lato"/>
              <a:ea typeface="Lato"/>
              <a:cs typeface="Lato"/>
              <a:sym typeface="Lato"/>
            </a:endParaRPr>
          </a:p>
        </p:txBody>
      </p:sp>
      <p:pic>
        <p:nvPicPr>
          <p:cNvPr id="149" name="Google Shape;149;p18"/>
          <p:cNvPicPr preferRelativeResize="0"/>
          <p:nvPr/>
        </p:nvPicPr>
        <p:blipFill>
          <a:blip r:embed="rId3">
            <a:alphaModFix/>
          </a:blip>
          <a:stretch>
            <a:fillRect/>
          </a:stretch>
        </p:blipFill>
        <p:spPr>
          <a:xfrm>
            <a:off x="8583224" y="65574"/>
            <a:ext cx="548700" cy="548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9"/>
          <p:cNvSpPr/>
          <p:nvPr/>
        </p:nvSpPr>
        <p:spPr>
          <a:xfrm>
            <a:off x="5239950" y="546500"/>
            <a:ext cx="3648600" cy="4150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9"/>
          <p:cNvSpPr txBox="1">
            <a:spLocks noGrp="1"/>
          </p:cNvSpPr>
          <p:nvPr>
            <p:ph type="title"/>
          </p:nvPr>
        </p:nvSpPr>
        <p:spPr>
          <a:xfrm>
            <a:off x="379350" y="-12"/>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Solved</a:t>
            </a:r>
            <a:endParaRPr/>
          </a:p>
        </p:txBody>
      </p:sp>
      <p:sp>
        <p:nvSpPr>
          <p:cNvPr id="156" name="Google Shape;156;p19"/>
          <p:cNvSpPr txBox="1">
            <a:spLocks noGrp="1"/>
          </p:cNvSpPr>
          <p:nvPr>
            <p:ph type="body" idx="1"/>
          </p:nvPr>
        </p:nvSpPr>
        <p:spPr>
          <a:xfrm>
            <a:off x="288450" y="787575"/>
            <a:ext cx="4951500" cy="4009800"/>
          </a:xfrm>
          <a:prstGeom prst="rect">
            <a:avLst/>
          </a:prstGeom>
        </p:spPr>
        <p:txBody>
          <a:bodyPr spcFirstLastPara="1" wrap="square" lIns="91425" tIns="91425" rIns="91425" bIns="91425" anchor="t" anchorCtr="0">
            <a:noAutofit/>
          </a:bodyPr>
          <a:lstStyle/>
          <a:p>
            <a:pPr marL="457200" lvl="0" indent="-317500" algn="l" rtl="0">
              <a:spcBef>
                <a:spcPts val="600"/>
              </a:spcBef>
              <a:spcAft>
                <a:spcPts val="0"/>
              </a:spcAft>
              <a:buSzPts val="1400"/>
              <a:buChar char="▷"/>
            </a:pPr>
            <a:r>
              <a:rPr lang="en" sz="1500">
                <a:solidFill>
                  <a:srgbClr val="222223"/>
                </a:solidFill>
                <a:highlight>
                  <a:srgbClr val="FFFFFF"/>
                </a:highlight>
              </a:rPr>
              <a:t>A trainer, Miranda, wants to build a course on her property to train German Shepherds and Labrador Retrievers to be Search and Rescue Dogs. In order to support each of the four required platforms, she needs four 4×4 posts.</a:t>
            </a:r>
            <a:endParaRPr sz="1500">
              <a:solidFill>
                <a:srgbClr val="222223"/>
              </a:solidFill>
              <a:highlight>
                <a:srgbClr val="FFFFFF"/>
              </a:highlight>
            </a:endParaRPr>
          </a:p>
          <a:p>
            <a:pPr marL="457200" lvl="0" indent="0" algn="l" rtl="0">
              <a:spcBef>
                <a:spcPts val="600"/>
              </a:spcBef>
              <a:spcAft>
                <a:spcPts val="0"/>
              </a:spcAft>
              <a:buNone/>
            </a:pPr>
            <a:endParaRPr sz="1500">
              <a:solidFill>
                <a:srgbClr val="222223"/>
              </a:solidFill>
              <a:highlight>
                <a:srgbClr val="FFFFFF"/>
              </a:highlight>
            </a:endParaRPr>
          </a:p>
          <a:p>
            <a:pPr marL="457200" lvl="0" indent="-317500" algn="l" rtl="0">
              <a:spcBef>
                <a:spcPts val="600"/>
              </a:spcBef>
              <a:spcAft>
                <a:spcPts val="0"/>
              </a:spcAft>
              <a:buSzPts val="1400"/>
              <a:buChar char="▷"/>
            </a:pPr>
            <a:r>
              <a:rPr lang="en" sz="1500">
                <a:solidFill>
                  <a:srgbClr val="222223"/>
                </a:solidFill>
                <a:highlight>
                  <a:srgbClr val="FFFFFF"/>
                </a:highlight>
              </a:rPr>
              <a:t>Miranda found a store that sells four by four posts in lengths of 8 feet for $8.64.  She verified that she can get the posts cut at the store and doesn’t have to buy all 8 feet.</a:t>
            </a:r>
            <a:endParaRPr sz="1500">
              <a:solidFill>
                <a:srgbClr val="222223"/>
              </a:solidFill>
              <a:highlight>
                <a:srgbClr val="FFFFFF"/>
              </a:highlight>
            </a:endParaRPr>
          </a:p>
          <a:p>
            <a:pPr marL="457200" lvl="0" indent="0" algn="l" rtl="0">
              <a:spcBef>
                <a:spcPts val="600"/>
              </a:spcBef>
              <a:spcAft>
                <a:spcPts val="0"/>
              </a:spcAft>
              <a:buNone/>
            </a:pPr>
            <a:endParaRPr sz="1500">
              <a:solidFill>
                <a:srgbClr val="222223"/>
              </a:solidFill>
              <a:highlight>
                <a:srgbClr val="FFFFFF"/>
              </a:highlight>
            </a:endParaRPr>
          </a:p>
          <a:p>
            <a:pPr marL="457200" lvl="0" indent="-317500" algn="l" rtl="0">
              <a:spcBef>
                <a:spcPts val="600"/>
              </a:spcBef>
              <a:spcAft>
                <a:spcPts val="0"/>
              </a:spcAft>
              <a:buSzPts val="1400"/>
              <a:buChar char="▷"/>
            </a:pPr>
            <a:r>
              <a:rPr lang="en" sz="1500">
                <a:solidFill>
                  <a:srgbClr val="222223"/>
                </a:solidFill>
                <a:highlight>
                  <a:srgbClr val="FFFFFF"/>
                </a:highlight>
              </a:rPr>
              <a:t>Miranda is going to make four platforms at two different heights, and she wants to spend no more than $32.00.  She will make two different height platforms, two for each height. What heights can she make each platform?</a:t>
            </a:r>
            <a:endParaRPr sz="1400"/>
          </a:p>
          <a:p>
            <a:pPr marL="0" lvl="0" indent="0" algn="l" rtl="0">
              <a:spcBef>
                <a:spcPts val="600"/>
              </a:spcBef>
              <a:spcAft>
                <a:spcPts val="0"/>
              </a:spcAft>
              <a:buNone/>
            </a:pPr>
            <a:endParaRPr sz="1400"/>
          </a:p>
        </p:txBody>
      </p:sp>
      <p:sp>
        <p:nvSpPr>
          <p:cNvPr id="157" name="Google Shape;157;p1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158" name="Google Shape;158;p19"/>
          <p:cNvSpPr txBox="1"/>
          <p:nvPr/>
        </p:nvSpPr>
        <p:spPr>
          <a:xfrm>
            <a:off x="5239950" y="546500"/>
            <a:ext cx="3648600" cy="32631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800"/>
              </a:spcBef>
              <a:spcAft>
                <a:spcPts val="0"/>
              </a:spcAft>
              <a:buNone/>
            </a:pPr>
            <a:r>
              <a:rPr lang="en" b="1">
                <a:solidFill>
                  <a:srgbClr val="222223"/>
                </a:solidFill>
                <a:latin typeface="Lato"/>
                <a:ea typeface="Lato"/>
                <a:cs typeface="Lato"/>
                <a:sym typeface="Lato"/>
              </a:rPr>
              <a:t>8x + 8(x+7) &lt; 355.56</a:t>
            </a:r>
            <a:endParaRPr b="1">
              <a:solidFill>
                <a:srgbClr val="222223"/>
              </a:solidFill>
              <a:latin typeface="Lato"/>
              <a:ea typeface="Lato"/>
              <a:cs typeface="Lato"/>
              <a:sym typeface="Lato"/>
            </a:endParaRPr>
          </a:p>
          <a:p>
            <a:pPr marL="0" lvl="0" indent="0" algn="l" rtl="0">
              <a:lnSpc>
                <a:spcPct val="150000"/>
              </a:lnSpc>
              <a:spcBef>
                <a:spcPts val="2400"/>
              </a:spcBef>
              <a:spcAft>
                <a:spcPts val="0"/>
              </a:spcAft>
              <a:buNone/>
            </a:pPr>
            <a:r>
              <a:rPr lang="en" b="1">
                <a:solidFill>
                  <a:srgbClr val="222223"/>
                </a:solidFill>
                <a:latin typeface="Lato"/>
                <a:ea typeface="Lato"/>
                <a:cs typeface="Lato"/>
                <a:sym typeface="Lato"/>
              </a:rPr>
              <a:t>Simplifies to 16x + 56 &lt; 355.56</a:t>
            </a:r>
            <a:endParaRPr b="1">
              <a:solidFill>
                <a:srgbClr val="222223"/>
              </a:solidFill>
              <a:latin typeface="Lato"/>
              <a:ea typeface="Lato"/>
              <a:cs typeface="Lato"/>
              <a:sym typeface="Lato"/>
            </a:endParaRPr>
          </a:p>
          <a:p>
            <a:pPr marL="0" lvl="0" indent="0" algn="l" rtl="0">
              <a:lnSpc>
                <a:spcPct val="150000"/>
              </a:lnSpc>
              <a:spcBef>
                <a:spcPts val="2400"/>
              </a:spcBef>
              <a:spcAft>
                <a:spcPts val="0"/>
              </a:spcAft>
              <a:buNone/>
            </a:pPr>
            <a:r>
              <a:rPr lang="en" b="1">
                <a:solidFill>
                  <a:srgbClr val="222223"/>
                </a:solidFill>
                <a:latin typeface="Lato"/>
                <a:ea typeface="Lato"/>
                <a:cs typeface="Lato"/>
                <a:sym typeface="Lato"/>
              </a:rPr>
              <a:t> Students solve for x by subtracting 56 from both sides and then dividing by 16 on both sides, resulting in 15 &lt; x &lt; 18.72 inches</a:t>
            </a:r>
            <a:endParaRPr b="1">
              <a:solidFill>
                <a:srgbClr val="222223"/>
              </a:solidFill>
              <a:latin typeface="Lato"/>
              <a:ea typeface="Lato"/>
              <a:cs typeface="Lato"/>
              <a:sym typeface="Lato"/>
            </a:endParaRPr>
          </a:p>
          <a:p>
            <a:pPr marL="0" lvl="0" indent="0" algn="l" rtl="0">
              <a:lnSpc>
                <a:spcPct val="150000"/>
              </a:lnSpc>
              <a:spcBef>
                <a:spcPts val="2400"/>
              </a:spcBef>
              <a:spcAft>
                <a:spcPts val="2400"/>
              </a:spcAft>
              <a:buNone/>
            </a:pPr>
            <a:r>
              <a:rPr lang="en" b="1">
                <a:solidFill>
                  <a:srgbClr val="222223"/>
                </a:solidFill>
                <a:latin typeface="Lato"/>
                <a:ea typeface="Lato"/>
                <a:cs typeface="Lato"/>
                <a:sym typeface="Lato"/>
              </a:rPr>
              <a:t>Using substitutions students solve for y by adding 18.72 + 7, resulting in 15 &lt; y &lt; 25.72</a:t>
            </a:r>
            <a:endParaRPr sz="1700" b="1">
              <a:solidFill>
                <a:srgbClr val="222223"/>
              </a:solidFill>
              <a:latin typeface="Lato"/>
              <a:ea typeface="Lato"/>
              <a:cs typeface="Lato"/>
              <a:sym typeface="Lato"/>
            </a:endParaRPr>
          </a:p>
        </p:txBody>
      </p:sp>
      <p:pic>
        <p:nvPicPr>
          <p:cNvPr id="159" name="Google Shape;159;p19"/>
          <p:cNvPicPr preferRelativeResize="0"/>
          <p:nvPr/>
        </p:nvPicPr>
        <p:blipFill>
          <a:blip r:embed="rId3">
            <a:alphaModFix/>
          </a:blip>
          <a:stretch>
            <a:fillRect/>
          </a:stretch>
        </p:blipFill>
        <p:spPr>
          <a:xfrm>
            <a:off x="8480574" y="149449"/>
            <a:ext cx="548700" cy="548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0"/>
          <p:cNvSpPr txBox="1">
            <a:spLocks noGrp="1"/>
          </p:cNvSpPr>
          <p:nvPr>
            <p:ph type="body" idx="1"/>
          </p:nvPr>
        </p:nvSpPr>
        <p:spPr>
          <a:xfrm>
            <a:off x="716825" y="1063400"/>
            <a:ext cx="7962900" cy="1705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b="1"/>
              <a:t>Andrea builds the ramps and platforms for training German Shepherds to be Search and Rescue dogs. She wants to spend no more than $60 on the wood for this part of the course.  She can’t fit more than 24 linear feet of both kinds of plywood sheeting in her workspace.   </a:t>
            </a:r>
            <a:endParaRPr sz="1800" b="1"/>
          </a:p>
          <a:p>
            <a:pPr marL="0" lvl="0" indent="0" algn="l" rtl="0">
              <a:spcBef>
                <a:spcPts val="600"/>
              </a:spcBef>
              <a:spcAft>
                <a:spcPts val="0"/>
              </a:spcAft>
              <a:buNone/>
            </a:pPr>
            <a:r>
              <a:rPr lang="en" sz="1800" b="1"/>
              <a:t>The ramps require 3 linear feet of narrow plywood sheeting each, and the platforms require 4 linear feet of wide plywood sheeting each.  Narrow plywood sheeting costs $2 per ramp, and wide plywood sheeting costs $6 per platform.  How many ramps and platforms can she make, while keeping her costs at or under $60?</a:t>
            </a:r>
            <a:endParaRPr sz="1800" b="1"/>
          </a:p>
        </p:txBody>
      </p:sp>
      <p:sp>
        <p:nvSpPr>
          <p:cNvPr id="165" name="Google Shape;165;p20"/>
          <p:cNvSpPr txBox="1">
            <a:spLocks noGrp="1"/>
          </p:cNvSpPr>
          <p:nvPr>
            <p:ph type="title"/>
          </p:nvPr>
        </p:nvSpPr>
        <p:spPr>
          <a:xfrm>
            <a:off x="298975"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Independent Practice </a:t>
            </a:r>
            <a:endParaRPr/>
          </a:p>
        </p:txBody>
      </p:sp>
      <p:sp>
        <p:nvSpPr>
          <p:cNvPr id="166" name="Google Shape;166;p2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pic>
        <p:nvPicPr>
          <p:cNvPr id="167" name="Google Shape;167;p20"/>
          <p:cNvPicPr preferRelativeResize="0"/>
          <p:nvPr/>
        </p:nvPicPr>
        <p:blipFill>
          <a:blip r:embed="rId3">
            <a:alphaModFix/>
          </a:blip>
          <a:stretch>
            <a:fillRect/>
          </a:stretch>
        </p:blipFill>
        <p:spPr>
          <a:xfrm>
            <a:off x="8480574" y="149449"/>
            <a:ext cx="548700" cy="548700"/>
          </a:xfrm>
          <a:prstGeom prst="rect">
            <a:avLst/>
          </a:prstGeom>
          <a:noFill/>
          <a:ln>
            <a:noFill/>
          </a:ln>
        </p:spPr>
      </p:pic>
    </p:spTree>
  </p:cSld>
  <p:clrMapOvr>
    <a:masterClrMapping/>
  </p:clrMapOvr>
</p:sld>
</file>

<file path=ppt/theme/theme1.xml><?xml version="1.0" encoding="utf-8"?>
<a:theme xmlns:a="http://schemas.openxmlformats.org/drawingml/2006/main" name="Antonio 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1479</Words>
  <Application>Microsoft Office PowerPoint</Application>
  <PresentationFormat>On-screen Show (16:9)</PresentationFormat>
  <Paragraphs>83</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Raleway</vt:lpstr>
      <vt:lpstr>Arial</vt:lpstr>
      <vt:lpstr>Lato</vt:lpstr>
      <vt:lpstr>Antonio template</vt:lpstr>
      <vt:lpstr>Search and Rescue Dog Inequalities</vt:lpstr>
      <vt:lpstr>Learning Objective &amp; Standard</vt:lpstr>
      <vt:lpstr>Warm Up</vt:lpstr>
      <vt:lpstr>Search and Rescue Dogs</vt:lpstr>
      <vt:lpstr>Partner Practice</vt:lpstr>
      <vt:lpstr>What if... The shorter platform will be 7 inches shorter than the taller platform.</vt:lpstr>
      <vt:lpstr>Partner Practice</vt:lpstr>
      <vt:lpstr>Solved</vt:lpstr>
      <vt:lpstr>Independent Practice </vt:lpstr>
      <vt:lpstr>Closing</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and Rescue Dog Inequalities</dc:title>
  <dc:creator>Sarah Wolfe</dc:creator>
  <cp:lastModifiedBy>Sarah Wolfe</cp:lastModifiedBy>
  <cp:revision>1</cp:revision>
  <dcterms:modified xsi:type="dcterms:W3CDTF">2021-02-25T15:49:20Z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